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79" r:id="rId3"/>
    <p:sldId id="280" r:id="rId4"/>
    <p:sldId id="278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My%20Documents\Elena.Bolsunovskaya\Work\Base\Reports\Readership\2012\MMI1+2_2012\MMI1+2-12trend_Graph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My%20Documents\Elena.Bolsunovskaya\Work\Base\Reports\Readership\2012\MMI1+2_2012\MMI1+2-12trend_Graph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MMI </a:t>
            </a:r>
            <a:r>
              <a:rPr lang="ru-RU" dirty="0"/>
              <a:t>Украина ' </a:t>
            </a:r>
            <a:r>
              <a:rPr lang="ru-RU" dirty="0" smtClean="0"/>
              <a:t>2012/2 </a:t>
            </a:r>
            <a:r>
              <a:rPr lang="ru-RU" dirty="0"/>
              <a:t>+ </a:t>
            </a:r>
            <a:r>
              <a:rPr lang="ru-RU" dirty="0" smtClean="0"/>
              <a:t>2012/3</a:t>
            </a:r>
            <a:endParaRPr lang="ru-RU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Advisory!$D$100</c:f>
              <c:strCache>
                <c:ptCount val="1"/>
                <c:pt idx="0">
                  <c:v>MMI Украина ' 2012/1 + 2012/2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2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MINI </a:t>
                    </a:r>
                    <a:r>
                      <a:rPr lang="en-US" smtClean="0"/>
                      <a:t>56,59</a:t>
                    </a:r>
                    <a:endParaRPr lang="en-US" dirty="0"/>
                  </a:p>
                </c:rich>
              </c:tx>
              <c:dLblPos val="inBase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3462123686152136"/>
                  <c:y val="-5.498281786941581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Домашний очаг </a:t>
                    </a:r>
                    <a:r>
                      <a:rPr lang="ru-RU" dirty="0" smtClean="0"/>
                      <a:t>59,44</a:t>
                    </a:r>
                    <a:endParaRPr lang="ru-RU" dirty="0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/>
                      <a:t>Полина </a:t>
                    </a:r>
                    <a:r>
                      <a:rPr lang="ru-RU" smtClean="0"/>
                      <a:t>160,1</a:t>
                    </a:r>
                    <a:endParaRPr lang="ru-RU"/>
                  </a:p>
                </c:rich>
              </c:tx>
              <c:dLblPos val="inBase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/>
                      <a:t>Добрые </a:t>
                    </a:r>
                    <a:r>
                      <a:rPr lang="ru-RU"/>
                      <a:t>советы </a:t>
                    </a:r>
                    <a:r>
                      <a:rPr lang="ru-RU" smtClean="0"/>
                      <a:t>358,37</a:t>
                    </a:r>
                    <a:endParaRPr lang="ru-RU" dirty="0"/>
                  </a:p>
                </c:rich>
              </c:tx>
              <c:dLblPos val="inBase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7500765630102689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Единственная 472,02</a:t>
                    </a:r>
                    <a:endParaRPr lang="ru-RU" dirty="0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/>
                      <a:t>Натали </a:t>
                    </a:r>
                    <a:r>
                      <a:rPr lang="ru-RU" smtClean="0"/>
                      <a:t>474,3</a:t>
                    </a:r>
                    <a:endParaRPr lang="ru-RU" dirty="0"/>
                  </a:p>
                </c:rich>
              </c:tx>
              <c:dLblPos val="inBase"/>
              <c:showLegendKey val="0"/>
              <c:showVal val="0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inBase"/>
            <c:showLegendKey val="0"/>
            <c:showVal val="0"/>
            <c:showCatName val="1"/>
            <c:showSerName val="0"/>
            <c:showPercent val="0"/>
            <c:showBubbleSize val="0"/>
            <c:showLeaderLines val="0"/>
          </c:dLbls>
          <c:cat>
            <c:strRef>
              <c:f>Advisory!$B$101:$B$106</c:f>
              <c:strCache>
                <c:ptCount val="6"/>
                <c:pt idx="0">
                  <c:v>MINI 72,33</c:v>
                </c:pt>
                <c:pt idx="1">
                  <c:v>Домашний очаг 77,04</c:v>
                </c:pt>
                <c:pt idx="2">
                  <c:v>Полина 163,01</c:v>
                </c:pt>
                <c:pt idx="3">
                  <c:v>Добрые советы 382,7</c:v>
                </c:pt>
                <c:pt idx="4">
                  <c:v>Единственная 452,57</c:v>
                </c:pt>
                <c:pt idx="5">
                  <c:v>Натали 461,79</c:v>
                </c:pt>
              </c:strCache>
            </c:strRef>
          </c:cat>
          <c:val>
            <c:numRef>
              <c:f>Advisory!$D$101:$D$106</c:f>
              <c:numCache>
                <c:formatCode>General</c:formatCode>
                <c:ptCount val="6"/>
                <c:pt idx="0">
                  <c:v>0.45</c:v>
                </c:pt>
                <c:pt idx="1">
                  <c:v>0.48</c:v>
                </c:pt>
                <c:pt idx="2">
                  <c:v>1.01</c:v>
                </c:pt>
                <c:pt idx="3">
                  <c:v>2.38</c:v>
                </c:pt>
                <c:pt idx="4">
                  <c:v>2.81</c:v>
                </c:pt>
                <c:pt idx="5">
                  <c:v>2.87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"/>
        <c:axId val="167733504"/>
        <c:axId val="124911616"/>
      </c:barChart>
      <c:catAx>
        <c:axId val="167733504"/>
        <c:scaling>
          <c:orientation val="minMax"/>
        </c:scaling>
        <c:delete val="1"/>
        <c:axPos val="l"/>
        <c:majorTickMark val="out"/>
        <c:minorTickMark val="none"/>
        <c:tickLblPos val="nextTo"/>
        <c:crossAx val="124911616"/>
        <c:crosses val="autoZero"/>
        <c:auto val="1"/>
        <c:lblAlgn val="ctr"/>
        <c:lblOffset val="100"/>
        <c:noMultiLvlLbl val="0"/>
      </c:catAx>
      <c:valAx>
        <c:axId val="1249116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cvr%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677335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chemeClr val="accent1"/>
              </a:solidFill>
            </c:spPr>
          </c:dPt>
          <c:dPt>
            <c:idx val="2"/>
            <c:bubble3D val="0"/>
          </c:dPt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Advisory!$A$109:$A$112</c:f>
              <c:strCache>
                <c:ptCount val="4"/>
                <c:pt idx="0">
                  <c:v>Эдипресс</c:v>
                </c:pt>
                <c:pt idx="1">
                  <c:v>Бурда</c:v>
                </c:pt>
                <c:pt idx="2">
                  <c:v>Sanoma</c:v>
                </c:pt>
                <c:pt idx="3">
                  <c:v>Блиц-информ</c:v>
                </c:pt>
              </c:strCache>
            </c:strRef>
          </c:cat>
          <c:val>
            <c:numRef>
              <c:f>Advisory!$C$109:$C$112</c:f>
              <c:numCache>
                <c:formatCode>0%</c:formatCode>
                <c:ptCount val="4"/>
                <c:pt idx="0">
                  <c:v>0.38248086290883787</c:v>
                </c:pt>
                <c:pt idx="1">
                  <c:v>0.28272566855552245</c:v>
                </c:pt>
                <c:pt idx="2">
                  <c:v>4.7867581270504035E-2</c:v>
                </c:pt>
                <c:pt idx="3">
                  <c:v>0.28692588726513574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b="1"/>
      </a:pPr>
      <a:endParaRPr lang="ru-RU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23AF1-1F52-4C54-9A18-79ADA2EE629C}" type="datetimeFigureOut">
              <a:rPr lang="ru-RU" smtClean="0"/>
              <a:t>11.02.2013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1D61F-7025-42FA-A8E0-B8CB2B8FF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698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801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140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34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3811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1904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15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9569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07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03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8493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7210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6162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hyperlink" Target="mailto:Viktoriya.Serkina@edipresse.ua" TargetMode="External"/><Relationship Id="rId3" Type="http://schemas.openxmlformats.org/officeDocument/2006/relationships/image" Target="../media/image20.jpeg"/><Relationship Id="rId7" Type="http://schemas.openxmlformats.org/officeDocument/2006/relationships/image" Target="../media/image24.jpg"/><Relationship Id="rId12" Type="http://schemas.openxmlformats.org/officeDocument/2006/relationships/hyperlink" Target="mailto:Alla.Tishchenko@edipresse.com.u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hyperlink" Target="mailto:Tatyana.Kopot@edipresse.com.ua" TargetMode="External"/><Relationship Id="rId5" Type="http://schemas.openxmlformats.org/officeDocument/2006/relationships/image" Target="../media/image22.jpeg"/><Relationship Id="rId10" Type="http://schemas.openxmlformats.org/officeDocument/2006/relationships/hyperlink" Target="mailto:Olga.Yurchuk@edipresse.com.ua" TargetMode="External"/><Relationship Id="rId4" Type="http://schemas.openxmlformats.org/officeDocument/2006/relationships/image" Target="../media/image21.jpg"/><Relationship Id="rId9" Type="http://schemas.openxmlformats.org/officeDocument/2006/relationships/hyperlink" Target="mailto:Olga.Shatilo@edipresse.com.ua" TargetMode="External"/><Relationship Id="rId14" Type="http://schemas.openxmlformats.org/officeDocument/2006/relationships/hyperlink" Target="mailto:Liliya.Spasichenko@edipresse.u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64288" y="6813376"/>
            <a:ext cx="824136" cy="360040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pic>
        <p:nvPicPr>
          <p:cNvPr id="6" name="Picture 5" descr="Edipres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34" y="2198373"/>
            <a:ext cx="444315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25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70099" y="764704"/>
            <a:ext cx="8003802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ahoma" pitchFamily="34" charset="0"/>
              </a:rPr>
              <a:t>Пакет женских </a:t>
            </a:r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ahoma" pitchFamily="34" charset="0"/>
              </a:rPr>
              <a:t>изданий</a:t>
            </a:r>
          </a:p>
        </p:txBody>
      </p:sp>
      <p:pic>
        <p:nvPicPr>
          <p:cNvPr id="6" name="Picture 15" descr="D:\My Documents\Lidiya.Bilan\Обложки\Январь 2013\cover_#02-2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886" y="1906285"/>
            <a:ext cx="2006422" cy="2807418"/>
          </a:xfrm>
          <a:prstGeom prst="rect">
            <a:avLst/>
          </a:prstGeom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My Documents\Lidiya.Bilan\Обложки\Январь 2013\cover_ED0313_ne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125" y="1906285"/>
            <a:ext cx="2109749" cy="280741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D:\My Documents\Lidiya.Bilan\Обложки\Январь 2013\Юная леди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6614" y="1932307"/>
            <a:ext cx="2066152" cy="2807418"/>
          </a:xfrm>
          <a:prstGeom prst="rect">
            <a:avLst/>
          </a:prstGeom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D:\My Documents\Lidiya.Bilan\Обложки\Январь 2013\Буфер обмена-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00098" y="4900783"/>
            <a:ext cx="1048153" cy="1440000"/>
          </a:xfrm>
          <a:prstGeom prst="rect">
            <a:avLst/>
          </a:prstGeom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D:\My Documents\Lidiya.Bilan\Обложки\Январь 2013\Буфер обмена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05772" y="4959222"/>
            <a:ext cx="1070842" cy="1440000"/>
          </a:xfrm>
          <a:prstGeom prst="rect">
            <a:avLst/>
          </a:prstGeom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65886" y="4736580"/>
            <a:ext cx="20960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80</a:t>
            </a:r>
            <a:r>
              <a:rPr lang="ru-RU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000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Georgia" pitchFamily="18" charset="0"/>
              </a:rPr>
              <a:t>экземпляров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3545504" y="4736274"/>
            <a:ext cx="20529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29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000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Georgia" pitchFamily="18" charset="0"/>
              </a:rPr>
              <a:t>экземпляров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6907451" y="4770555"/>
            <a:ext cx="18002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60 </a:t>
            </a: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000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Georgia" pitchFamily="18" charset="0"/>
              </a:rPr>
              <a:t>экземпляров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926732" y="6367355"/>
            <a:ext cx="18002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70</a:t>
            </a: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000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Georgia" pitchFamily="18" charset="0"/>
              </a:rPr>
              <a:t>экземпляров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5148064" y="6433602"/>
            <a:ext cx="18002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70</a:t>
            </a:r>
            <a:r>
              <a:rPr lang="ru-RU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000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>
                <a:solidFill>
                  <a:srgbClr val="FF0000"/>
                </a:solidFill>
                <a:latin typeface="Georgia" pitchFamily="18" charset="0"/>
              </a:rPr>
              <a:t>экземпляров</a:t>
            </a:r>
          </a:p>
        </p:txBody>
      </p:sp>
    </p:spTree>
    <p:extLst>
      <p:ext uri="{BB962C8B-B14F-4D97-AF65-F5344CB8AC3E}">
        <p14:creationId xmlns:p14="http://schemas.microsoft.com/office/powerpoint/2010/main" val="3310669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3480" y="835224"/>
            <a:ext cx="8777039" cy="580926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Журнал</a:t>
            </a:r>
            <a:r>
              <a:rPr lang="ru-RU" sz="2400" b="1" dirty="0" smtClean="0">
                <a:effectLst/>
                <a:latin typeface="Georgia" pitchFamily="18" charset="0"/>
                <a:cs typeface="Tahoma" pitchFamily="34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effectLst/>
                <a:latin typeface="Georgia" pitchFamily="18" charset="0"/>
                <a:cs typeface="Tahoma" pitchFamily="34" charset="0"/>
              </a:rPr>
              <a:t>«Единственная»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Georgia" pitchFamily="18" charset="0"/>
                <a:cs typeface="Tahoma" pitchFamily="34" charset="0"/>
              </a:rPr>
              <a:t> </a:t>
            </a:r>
          </a:p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Понимает, Вдохновляет, Помогает</a:t>
            </a:r>
          </a:p>
        </p:txBody>
      </p:sp>
      <p:pic>
        <p:nvPicPr>
          <p:cNvPr id="3074" name="Picture 2" descr="D:\My Documents\Lidiya.Bilan\Обложки\Январь 2013\cover_ED0313_ne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28562"/>
            <a:ext cx="2975910" cy="3960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779912" y="1700808"/>
            <a:ext cx="4572000" cy="16004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ctr"/>
            <a:r>
              <a:rPr lang="en-US" sz="1400" dirty="0" smtClean="0">
                <a:latin typeface="Georgia" pitchFamily="18" charset="0"/>
              </a:rPr>
              <a:t>  </a:t>
            </a:r>
            <a:r>
              <a:rPr lang="ru-RU" sz="1400" dirty="0" smtClean="0">
                <a:latin typeface="Georgia" pitchFamily="18" charset="0"/>
              </a:rPr>
              <a:t>Тираж</a:t>
            </a:r>
            <a:r>
              <a:rPr lang="en-US" sz="1400" dirty="0" smtClean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номера:  </a:t>
            </a: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         </a:t>
            </a:r>
            <a:r>
              <a:rPr lang="ru-RU" sz="1400" dirty="0"/>
              <a:t>250 000 - 2</a:t>
            </a:r>
            <a:r>
              <a:rPr lang="en-US" sz="1400" dirty="0"/>
              <a:t>9</a:t>
            </a:r>
            <a:r>
              <a:rPr lang="ru-RU" sz="1400" dirty="0"/>
              <a:t>0 000</a:t>
            </a:r>
            <a:r>
              <a:rPr lang="en-US" sz="1400" dirty="0"/>
              <a:t> </a:t>
            </a:r>
            <a:r>
              <a:rPr lang="ru-RU" sz="1400" dirty="0">
                <a:latin typeface="Georgia" pitchFamily="18" charset="0"/>
              </a:rPr>
              <a:t>экземпляров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Подписка:           </a:t>
            </a:r>
            <a:r>
              <a:rPr lang="en-US" sz="1400" dirty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           </a:t>
            </a:r>
            <a:r>
              <a:rPr lang="en-US" sz="1400" dirty="0"/>
              <a:t>27 300 </a:t>
            </a:r>
            <a:r>
              <a:rPr lang="ru-RU" sz="1400" dirty="0">
                <a:latin typeface="Georgia" pitchFamily="18" charset="0"/>
              </a:rPr>
              <a:t>экземпляров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Объем журнала:           </a:t>
            </a:r>
            <a:r>
              <a:rPr lang="ru-RU" sz="1400" dirty="0"/>
              <a:t>132 – 220 </a:t>
            </a:r>
            <a:r>
              <a:rPr lang="ru-RU" sz="1400" dirty="0">
                <a:latin typeface="Georgia" pitchFamily="18" charset="0"/>
              </a:rPr>
              <a:t>страниц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Тип крепления:            термосклейка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Цена в рознице:           </a:t>
            </a:r>
            <a:r>
              <a:rPr lang="en-US" sz="1400" dirty="0"/>
              <a:t>9,95</a:t>
            </a:r>
            <a:r>
              <a:rPr lang="ru-RU" sz="1400" dirty="0">
                <a:latin typeface="Georgia" pitchFamily="18" charset="0"/>
              </a:rPr>
              <a:t>  грн.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Периодичность:           ежемесячник</a:t>
            </a:r>
          </a:p>
          <a:p>
            <a:pPr marL="342900" indent="-342900" fontAlgn="ctr"/>
            <a:r>
              <a:rPr lang="en-US" sz="1400" dirty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Распространение:	 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Украина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829633" y="3519766"/>
            <a:ext cx="5159893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400" dirty="0">
                <a:solidFill>
                  <a:srgbClr val="FF0000"/>
                </a:solidFill>
                <a:latin typeface="Georgia" pitchFamily="18" charset="0"/>
              </a:rPr>
              <a:t>  </a:t>
            </a: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Целевая аудитория: </a:t>
            </a:r>
            <a:endParaRPr lang="en-US" sz="1400" b="1" dirty="0">
              <a:solidFill>
                <a:srgbClr val="FF0000"/>
              </a:solidFill>
              <a:latin typeface="Georgia" pitchFamily="18" charset="0"/>
            </a:endParaRPr>
          </a:p>
          <a:p>
            <a:pPr marL="285750" indent="-285750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400" dirty="0" smtClean="0">
                <a:latin typeface="Georgia" pitchFamily="18" charset="0"/>
              </a:rPr>
              <a:t>  </a:t>
            </a:r>
            <a:r>
              <a:rPr lang="ru-RU" sz="1400" dirty="0">
                <a:latin typeface="Georgia" pitchFamily="18" charset="0"/>
              </a:rPr>
              <a:t>женщины, возраст </a:t>
            </a:r>
            <a:r>
              <a:rPr lang="ru-RU" sz="1400" dirty="0">
                <a:cs typeface="Arial" pitchFamily="34" charset="0"/>
              </a:rPr>
              <a:t>18 - 45  </a:t>
            </a:r>
            <a:r>
              <a:rPr lang="ru-RU" sz="1400" dirty="0">
                <a:latin typeface="Georgia" pitchFamily="18" charset="0"/>
              </a:rPr>
              <a:t>лет, достаток «средний +»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829633" y="4147143"/>
            <a:ext cx="4967612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Средний возраст </a:t>
            </a:r>
            <a:r>
              <a:rPr lang="ru-RU" sz="1400" dirty="0">
                <a:cs typeface="Arial" pitchFamily="34" charset="0"/>
              </a:rPr>
              <a:t>3</a:t>
            </a:r>
            <a:r>
              <a:rPr lang="en-US" sz="1400" dirty="0">
                <a:cs typeface="Arial" pitchFamily="34" charset="0"/>
              </a:rPr>
              <a:t>5</a:t>
            </a:r>
            <a:r>
              <a:rPr lang="ru-RU" sz="1400" dirty="0">
                <a:cs typeface="Arial" pitchFamily="34" charset="0"/>
              </a:rPr>
              <a:t> </a:t>
            </a:r>
            <a:r>
              <a:rPr lang="ru-RU" sz="1400" dirty="0">
                <a:latin typeface="Georgia" pitchFamily="18" charset="0"/>
              </a:rPr>
              <a:t>лет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Высшее образование </a:t>
            </a:r>
            <a:r>
              <a:rPr lang="ru-RU" sz="1400" dirty="0"/>
              <a:t>46%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Финансовый статус - «средний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+», «обеспеченные» </a:t>
            </a:r>
            <a:r>
              <a:rPr lang="ru-RU" sz="1400" dirty="0" smtClean="0"/>
              <a:t>70</a:t>
            </a:r>
            <a:r>
              <a:rPr lang="ru-RU" sz="1400" dirty="0"/>
              <a:t>%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Работают 61%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Большинство читательниц  состоят в браке </a:t>
            </a:r>
            <a:r>
              <a:rPr lang="en-US" sz="1400" dirty="0">
                <a:latin typeface="Georgia" pitchFamily="18" charset="0"/>
              </a:rPr>
              <a:t>– </a:t>
            </a:r>
            <a:r>
              <a:rPr lang="ru-RU" sz="1400" dirty="0"/>
              <a:t>59% 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Имеют детей в возрасте до </a:t>
            </a:r>
            <a:r>
              <a:rPr lang="ru-RU" sz="1400" dirty="0"/>
              <a:t>16 </a:t>
            </a:r>
            <a:r>
              <a:rPr lang="ru-RU" sz="1400" dirty="0">
                <a:latin typeface="Georgia" pitchFamily="18" charset="0"/>
              </a:rPr>
              <a:t>лет – </a:t>
            </a:r>
            <a:r>
              <a:rPr lang="ru-RU" sz="1400" dirty="0"/>
              <a:t>49%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23528" y="6021288"/>
            <a:ext cx="820896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Средняя аудитория одного выпуска журнала «Единственная»  </a:t>
            </a:r>
            <a:r>
              <a:rPr lang="en-U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</a:t>
            </a:r>
            <a:r>
              <a:rPr lang="ru-RU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72 020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человек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376359" y="6315707"/>
            <a:ext cx="3960812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www.edinstvennaya.ua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 rot="16200000">
            <a:off x="-2646362" y="3490813"/>
            <a:ext cx="5546725" cy="25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050" i="1" dirty="0" smtClean="0">
                <a:latin typeface="Arial Narrow" pitchFamily="34" charset="0"/>
              </a:rPr>
              <a:t>Данные </a:t>
            </a:r>
            <a:r>
              <a:rPr lang="en-US" sz="1050" i="1" dirty="0" smtClean="0">
                <a:latin typeface="Arial Narrow" pitchFamily="34" charset="0"/>
              </a:rPr>
              <a:t>MMI  2012/2 + 2012/3 </a:t>
            </a:r>
            <a:r>
              <a:rPr lang="ru-RU" sz="1050" i="1" dirty="0" smtClean="0">
                <a:latin typeface="Arial Narrow" pitchFamily="34" charset="0"/>
              </a:rPr>
              <a:t>Аудитория одного выпуска. </a:t>
            </a:r>
          </a:p>
        </p:txBody>
      </p:sp>
    </p:spTree>
    <p:extLst>
      <p:ext uri="{BB962C8B-B14F-4D97-AF65-F5344CB8AC3E}">
        <p14:creationId xmlns:p14="http://schemas.microsoft.com/office/powerpoint/2010/main" val="302157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85394" y="692696"/>
            <a:ext cx="8229600" cy="863600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«Единственная»</a:t>
            </a:r>
            <a:r>
              <a:rPr lang="en-US" sz="2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 -</a:t>
            </a:r>
            <a:r>
              <a:rPr lang="ru-RU" sz="2400" b="1" dirty="0" smtClean="0">
                <a:latin typeface="Georgia" pitchFamily="18" charset="0"/>
                <a:cs typeface="Tahoma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рекомендует</a:t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Специальные тематические выпуски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-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ahoma" pitchFamily="34" charset="0"/>
              </a:rPr>
              <a:t>201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ahoma" pitchFamily="34" charset="0"/>
              </a:rPr>
              <a:t>3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ahoma" pitchFamily="34" charset="0"/>
            </a:endParaRPr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4619166" y="1988840"/>
            <a:ext cx="3464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/>
            </a:pPr>
            <a:r>
              <a:rPr lang="en-US" b="1" dirty="0">
                <a:solidFill>
                  <a:srgbClr val="FFC000"/>
                </a:solidFill>
                <a:latin typeface="Georgia" pitchFamily="18" charset="0"/>
                <a:cs typeface="Tahoma" pitchFamily="34" charset="0"/>
              </a:rPr>
              <a:t> </a:t>
            </a:r>
            <a:r>
              <a:rPr lang="ru-RU" b="1" dirty="0">
                <a:solidFill>
                  <a:srgbClr val="FFC000"/>
                </a:solidFill>
                <a:latin typeface="Georgia" pitchFamily="18" charset="0"/>
                <a:cs typeface="Tahoma" pitchFamily="34" charset="0"/>
              </a:rPr>
              <a:t>Спецвыпуск «Гороскоп»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65211" y="235817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Georgia" pitchFamily="18" charset="0"/>
              </a:rPr>
              <a:t>Профессиональные астрологи знакомят читательниц с законами звезд, их влиянием на жизнь в различных ее аспектах. Создание образа в соответствии со знаком </a:t>
            </a:r>
          </a:p>
          <a:p>
            <a:pPr algn="ctr"/>
            <a:r>
              <a:rPr lang="ru-RU" sz="1400" dirty="0">
                <a:latin typeface="Georgia" pitchFamily="18" charset="0"/>
              </a:rPr>
              <a:t>Зодиака.. Журнал «Гороскоп» – искусство быть</a:t>
            </a:r>
          </a:p>
          <a:p>
            <a:pPr algn="ctr"/>
            <a:r>
              <a:rPr lang="ru-RU" sz="1400" dirty="0">
                <a:latin typeface="Georgia" pitchFamily="18" charset="0"/>
              </a:rPr>
              <a:t> счастливой. Тираж </a:t>
            </a:r>
            <a:r>
              <a:rPr lang="ru-RU" sz="1400" dirty="0"/>
              <a:t>70 000</a:t>
            </a:r>
            <a:r>
              <a:rPr lang="ru-RU" sz="1400" dirty="0">
                <a:latin typeface="Georgia" pitchFamily="18" charset="0"/>
              </a:rPr>
              <a:t>, формат </a:t>
            </a:r>
            <a:r>
              <a:rPr lang="ru-RU" sz="1400" dirty="0"/>
              <a:t>А4</a:t>
            </a:r>
            <a:r>
              <a:rPr lang="ru-RU" sz="1400" dirty="0">
                <a:latin typeface="Georgia" pitchFamily="18" charset="0"/>
              </a:rPr>
              <a:t>, полноцвет.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76056" y="3743166"/>
            <a:ext cx="28119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1400" u="sng" dirty="0">
                <a:solidFill>
                  <a:srgbClr val="FF0000"/>
                </a:solidFill>
                <a:latin typeface="Georgia" pitchFamily="18" charset="0"/>
              </a:rPr>
              <a:t>«Гороскоп </a:t>
            </a:r>
            <a:r>
              <a:rPr lang="ru-RU" sz="1400" u="sng" dirty="0">
                <a:solidFill>
                  <a:srgbClr val="FF0000"/>
                </a:solidFill>
              </a:rPr>
              <a:t>201</a:t>
            </a:r>
            <a:r>
              <a:rPr lang="en-US" sz="1400" u="sng" dirty="0">
                <a:solidFill>
                  <a:srgbClr val="FF0000"/>
                </a:solidFill>
              </a:rPr>
              <a:t>4</a:t>
            </a:r>
            <a:r>
              <a:rPr lang="ru-RU" sz="1400" u="sng" dirty="0">
                <a:solidFill>
                  <a:srgbClr val="FF0000"/>
                </a:solidFill>
              </a:rPr>
              <a:t> </a:t>
            </a:r>
            <a:r>
              <a:rPr lang="ru-RU" sz="1400" u="sng" dirty="0">
                <a:solidFill>
                  <a:srgbClr val="FF0000"/>
                </a:solidFill>
                <a:latin typeface="Georgia" pitchFamily="18" charset="0"/>
              </a:rPr>
              <a:t>», ноябрь  </a:t>
            </a:r>
            <a:r>
              <a:rPr lang="ru-RU" sz="1400" u="sng" dirty="0">
                <a:solidFill>
                  <a:srgbClr val="FF0000"/>
                </a:solidFill>
              </a:rPr>
              <a:t>201</a:t>
            </a:r>
            <a:r>
              <a:rPr lang="en-US" sz="1400" u="sng" dirty="0">
                <a:solidFill>
                  <a:srgbClr val="FF0000"/>
                </a:solidFill>
              </a:rPr>
              <a:t>3</a:t>
            </a:r>
            <a:endParaRPr lang="ru-RU" sz="1400" u="sng" dirty="0">
              <a:solidFill>
                <a:srgbClr val="FF0000"/>
              </a:solidFill>
            </a:endParaRPr>
          </a:p>
        </p:txBody>
      </p:sp>
      <p:pic>
        <p:nvPicPr>
          <p:cNvPr id="9" name="Picture 12" descr="D:\My Documents\Lidiya.Bilan\Обложки\Январь 2013\Буфер обмена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10984"/>
            <a:ext cx="1680664" cy="2259832"/>
          </a:xfrm>
          <a:prstGeom prst="rect">
            <a:avLst/>
          </a:prstGeom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755576" y="4207778"/>
            <a:ext cx="29831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/>
            </a:pPr>
            <a:r>
              <a:rPr lang="en-US" b="1" dirty="0">
                <a:solidFill>
                  <a:srgbClr val="FFC000"/>
                </a:solidFill>
                <a:latin typeface="Georgia" pitchFamily="18" charset="0"/>
                <a:cs typeface="Tahoma" pitchFamily="34" charset="0"/>
              </a:rPr>
              <a:t> </a:t>
            </a:r>
            <a:r>
              <a:rPr lang="ru-RU" b="1" dirty="0">
                <a:solidFill>
                  <a:srgbClr val="FFC000"/>
                </a:solidFill>
                <a:latin typeface="Georgia" pitchFamily="18" charset="0"/>
                <a:cs typeface="Tahoma" pitchFamily="34" charset="0"/>
              </a:rPr>
              <a:t>Серия «Эт</a:t>
            </a:r>
            <a:r>
              <a:rPr lang="ru-RU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ahoma" pitchFamily="34" charset="0"/>
              </a:rPr>
              <a:t>о</a:t>
            </a:r>
            <a:r>
              <a:rPr lang="ru-RU" b="1" dirty="0">
                <a:solidFill>
                  <a:srgbClr val="FFC000"/>
                </a:solidFill>
                <a:latin typeface="Georgia" pitchFamily="18" charset="0"/>
                <a:cs typeface="Tahoma" pitchFamily="34" charset="0"/>
              </a:rPr>
              <a:t> Вкусно!»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4812" y="4596989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Georgia" pitchFamily="18" charset="0"/>
                <a:cs typeface="Tahoma" pitchFamily="34" charset="0"/>
              </a:rPr>
              <a:t>Журнал для тех, кто любит готовить, печь и радовать близких кулинарными сюрпризами. Эффектные, но несложные в исполнении рецепты особенно ценят молодые женщины с высоким доходом. Тираж </a:t>
            </a:r>
            <a:r>
              <a:rPr lang="ru-RU" sz="1400" dirty="0">
                <a:cs typeface="Tahoma" pitchFamily="34" charset="0"/>
              </a:rPr>
              <a:t>70 000, 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формат </a:t>
            </a:r>
            <a:r>
              <a:rPr lang="ru-RU" sz="1400" dirty="0">
                <a:cs typeface="Tahoma" pitchFamily="34" charset="0"/>
              </a:rPr>
              <a:t>А4, 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3568" y="5750507"/>
            <a:ext cx="4572000" cy="56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1400" u="sng" dirty="0">
                <a:solidFill>
                  <a:srgbClr val="FF0000"/>
                </a:solidFill>
                <a:latin typeface="Georgia" pitchFamily="18" charset="0"/>
              </a:rPr>
              <a:t>«Пасхальные Рецепты!», март </a:t>
            </a:r>
            <a:r>
              <a:rPr lang="ru-RU" sz="1400" u="sng" dirty="0">
                <a:solidFill>
                  <a:srgbClr val="FF0000"/>
                </a:solidFill>
              </a:rPr>
              <a:t>201</a:t>
            </a:r>
            <a:r>
              <a:rPr lang="en-US" sz="1400" u="sng" dirty="0">
                <a:solidFill>
                  <a:srgbClr val="FF0000"/>
                </a:solidFill>
              </a:rPr>
              <a:t>3</a:t>
            </a:r>
            <a:endParaRPr lang="ru-RU" sz="1400" u="sng" dirty="0">
              <a:solidFill>
                <a:srgbClr val="FF0000"/>
              </a:solidFill>
            </a:endParaRPr>
          </a:p>
          <a:p>
            <a:pPr algn="ct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1400" u="sng" dirty="0">
                <a:solidFill>
                  <a:srgbClr val="FF0000"/>
                </a:solidFill>
                <a:latin typeface="Georgia" pitchFamily="18" charset="0"/>
              </a:rPr>
              <a:t> «Новогодний стол», ноябрь </a:t>
            </a:r>
            <a:r>
              <a:rPr lang="ru-RU" sz="1400" u="sng" dirty="0">
                <a:solidFill>
                  <a:srgbClr val="FF0000"/>
                </a:solidFill>
              </a:rPr>
              <a:t>201</a:t>
            </a:r>
            <a:r>
              <a:rPr lang="en-US" sz="1400" u="sng" dirty="0">
                <a:solidFill>
                  <a:srgbClr val="FF0000"/>
                </a:solidFill>
              </a:rPr>
              <a:t>3</a:t>
            </a:r>
            <a:endParaRPr lang="ru-RU" sz="1400" u="sng" dirty="0">
              <a:solidFill>
                <a:srgbClr val="FF0000"/>
              </a:solidFill>
            </a:endParaRPr>
          </a:p>
        </p:txBody>
      </p:sp>
      <p:pic>
        <p:nvPicPr>
          <p:cNvPr id="13" name="Picture 13" descr="D:\My Documents\Lidiya.Bilan\Обложки\Январь 2013\Буфер обмена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04" y="1700312"/>
            <a:ext cx="1455774" cy="1944712"/>
          </a:xfrm>
          <a:prstGeom prst="rect">
            <a:avLst/>
          </a:prstGeom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D:\My Documents\Lidiya.Bilan\Обложки\Январь 2013\Буфер обмена-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578" y="2296896"/>
            <a:ext cx="1391278" cy="1910882"/>
          </a:xfrm>
          <a:prstGeom prst="rect">
            <a:avLst/>
          </a:prstGeom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498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55576" y="836710"/>
            <a:ext cx="7452320" cy="6064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b="1" dirty="0" smtClean="0">
                <a:solidFill>
                  <a:srgbClr val="FF0000"/>
                </a:solidFill>
                <a:effectLst/>
                <a:latin typeface="Georgia" pitchFamily="18" charset="0"/>
                <a:cs typeface="Tahoma" pitchFamily="34" charset="0"/>
              </a:rPr>
              <a:t>«Единственная»</a:t>
            </a:r>
            <a:r>
              <a:rPr lang="ru-RU" b="1" dirty="0" smtClean="0">
                <a:effectLst/>
                <a:latin typeface="Georgia" pitchFamily="18" charset="0"/>
                <a:cs typeface="Tahoma" pitchFamily="34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в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iPad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 </a:t>
            </a:r>
          </a:p>
        </p:txBody>
      </p:sp>
      <p:pic>
        <p:nvPicPr>
          <p:cNvPr id="7" name="Picture 7" descr="D:\My Documents\Lidiya.Bilan\Обложки\Edinstvennaya_iP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87015"/>
            <a:ext cx="3530315" cy="4500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4313380" y="2276872"/>
            <a:ext cx="4104754" cy="198022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ü"/>
              <a:defRPr/>
            </a:pPr>
            <a:r>
              <a:rPr lang="ru-RU" sz="1400" b="1" dirty="0" smtClean="0">
                <a:latin typeface="Georgia" pitchFamily="18" charset="0"/>
              </a:rPr>
              <a:t>В сентябре</a:t>
            </a:r>
            <a:r>
              <a:rPr lang="ru-RU" sz="1400" b="1" dirty="0" smtClean="0"/>
              <a:t> 2012 </a:t>
            </a:r>
            <a:r>
              <a:rPr lang="ru-RU" sz="1400" b="1" dirty="0" smtClean="0">
                <a:latin typeface="Georgia" pitchFamily="18" charset="0"/>
              </a:rPr>
              <a:t>года «Единственная» впервые появилась в </a:t>
            </a:r>
            <a:r>
              <a:rPr lang="en-US" sz="1400" b="1" dirty="0" smtClean="0">
                <a:latin typeface="Georgia" pitchFamily="18" charset="0"/>
              </a:rPr>
              <a:t>App</a:t>
            </a:r>
            <a:r>
              <a:rPr lang="ru-RU" sz="1400" b="1" dirty="0" smtClean="0">
                <a:latin typeface="Georgia" pitchFamily="18" charset="0"/>
              </a:rPr>
              <a:t> </a:t>
            </a:r>
            <a:r>
              <a:rPr lang="en-US" sz="1400" b="1" dirty="0" smtClean="0">
                <a:latin typeface="Georgia" pitchFamily="18" charset="0"/>
              </a:rPr>
              <a:t>Store</a:t>
            </a:r>
            <a:endParaRPr lang="ru-RU" sz="1400" b="1" dirty="0" smtClean="0">
              <a:latin typeface="Georgia" pitchFamily="18" charset="0"/>
            </a:endParaRPr>
          </a:p>
          <a:p>
            <a:pPr marL="0" indent="0">
              <a:buFontTx/>
              <a:buNone/>
              <a:defRPr/>
            </a:pPr>
            <a:endParaRPr lang="en-US" sz="1400" b="1" dirty="0" smtClean="0">
              <a:latin typeface="Georgia" pitchFamily="18" charset="0"/>
            </a:endParaRPr>
          </a:p>
          <a:p>
            <a:pPr marL="0" indent="0">
              <a:buFontTx/>
              <a:buNone/>
              <a:defRPr/>
            </a:pPr>
            <a:endParaRPr lang="en-US" sz="1400" b="1" dirty="0">
              <a:latin typeface="Georgia" pitchFamily="18" charset="0"/>
            </a:endParaRPr>
          </a:p>
          <a:p>
            <a:pPr marL="0" indent="0">
              <a:buFontTx/>
              <a:buNone/>
              <a:defRPr/>
            </a:pPr>
            <a:endParaRPr lang="en-US" sz="1400" b="1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ru-RU" sz="1400" b="1" dirty="0" smtClean="0">
                <a:latin typeface="Georgia" pitchFamily="18" charset="0"/>
              </a:rPr>
              <a:t>В </a:t>
            </a:r>
            <a:r>
              <a:rPr lang="en-US" sz="1400" b="1" dirty="0" smtClean="0">
                <a:latin typeface="Georgia" pitchFamily="18" charset="0"/>
              </a:rPr>
              <a:t>iPad</a:t>
            </a:r>
            <a:r>
              <a:rPr lang="ru-RU" sz="1400" b="1" dirty="0" smtClean="0">
                <a:latin typeface="Georgia" pitchFamily="18" charset="0"/>
              </a:rPr>
              <a:t> приложение вошли все ключевые рубрики печатной версии издания.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139952" y="50851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Georgia" pitchFamily="18" charset="0"/>
                <a:cs typeface="Arial" charset="0"/>
              </a:rPr>
              <a:t>* Количество закачек на ноябрь </a:t>
            </a:r>
            <a:r>
              <a:rPr lang="ru-RU" b="1" dirty="0">
                <a:solidFill>
                  <a:srgbClr val="FF0000"/>
                </a:solidFill>
                <a:cs typeface="Arial" charset="0"/>
              </a:rPr>
              <a:t>201</a:t>
            </a:r>
            <a:r>
              <a:rPr lang="en-US" b="1" dirty="0">
                <a:solidFill>
                  <a:srgbClr val="FF0000"/>
                </a:solidFill>
                <a:cs typeface="Arial" charset="0"/>
              </a:rPr>
              <a:t>3</a:t>
            </a:r>
            <a:r>
              <a:rPr lang="ru-RU" b="1" dirty="0">
                <a:solidFill>
                  <a:srgbClr val="FF0000"/>
                </a:solidFill>
                <a:latin typeface="Georgia" pitchFamily="18" charset="0"/>
                <a:cs typeface="Arial" charset="0"/>
              </a:rPr>
              <a:t> года</a:t>
            </a:r>
            <a:r>
              <a:rPr lang="en-US" b="1" dirty="0">
                <a:solidFill>
                  <a:srgbClr val="FF0000"/>
                </a:solidFill>
                <a:latin typeface="Georgia" pitchFamily="18" charset="0"/>
                <a:cs typeface="Arial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Georgia" pitchFamily="18" charset="0"/>
                <a:cs typeface="Arial" charset="0"/>
              </a:rPr>
              <a:t>– </a:t>
            </a:r>
            <a:r>
              <a:rPr lang="en-US" b="1" dirty="0">
                <a:solidFill>
                  <a:srgbClr val="FF0000"/>
                </a:solidFill>
                <a:latin typeface="Georgia" pitchFamily="18" charset="0"/>
                <a:cs typeface="Arial" charset="0"/>
              </a:rPr>
              <a:t>2000</a:t>
            </a:r>
          </a:p>
        </p:txBody>
      </p:sp>
    </p:spTree>
    <p:extLst>
      <p:ext uri="{BB962C8B-B14F-4D97-AF65-F5344CB8AC3E}">
        <p14:creationId xmlns:p14="http://schemas.microsoft.com/office/powerpoint/2010/main" val="1422149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979712" y="692696"/>
            <a:ext cx="5012432" cy="7920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+mj-lt"/>
                <a:ea typeface="ＭＳ Ｐゴシック" pitchFamily="-111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  <a:ea typeface="ＭＳ Ｐゴシック" pitchFamily="-111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  <a:ea typeface="ＭＳ Ｐゴシック" pitchFamily="-111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  <a:ea typeface="ＭＳ Ｐゴシック" pitchFamily="-111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  <a:ea typeface="ＭＳ Ｐゴシック" pitchFamily="-111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2"/>
                </a:solidFill>
                <a:latin typeface="Arial Narrow" pitchFamily="-111" charset="0"/>
              </a:defRPr>
            </a:lvl9pPr>
          </a:lstStyle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b="1" u="sng" dirty="0" smtClean="0">
                <a:solidFill>
                  <a:schemeClr val="tx1"/>
                </a:solidFill>
                <a:effectLst/>
                <a:latin typeface="Georgia" pitchFamily="18" charset="0"/>
                <a:cs typeface="Tahoma" pitchFamily="34" charset="0"/>
              </a:rPr>
              <a:t>WWW.EDINSTVENNAYA.UA</a:t>
            </a:r>
            <a:r>
              <a:rPr lang="ru-RU" sz="1600" b="1" dirty="0" smtClean="0">
                <a:solidFill>
                  <a:srgbClr val="002060"/>
                </a:solidFill>
                <a:effectLst/>
                <a:latin typeface="Georgia" pitchFamily="18" charset="0"/>
                <a:cs typeface="Tahoma" pitchFamily="34" charset="0"/>
              </a:rPr>
              <a:t> </a:t>
            </a:r>
            <a:endParaRPr lang="en-US" sz="1600" b="1" dirty="0" smtClean="0">
              <a:solidFill>
                <a:srgbClr val="002060"/>
              </a:solidFill>
              <a:effectLst/>
              <a:latin typeface="Georgia" pitchFamily="18" charset="0"/>
              <a:cs typeface="Tahoma" pitchFamily="34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ТЕМАТИЧЕСКИЙ ЖЕНСКИЙ ПОРТАЛ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33548" y="1628800"/>
            <a:ext cx="3078845" cy="504000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My Documents\Nadezhda.Subbotina\Скрины\лого сайтов\edinstvennay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1332000" cy="443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063512" y="4991923"/>
            <a:ext cx="4572000" cy="155734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dirty="0"/>
              <a:t>390</a:t>
            </a:r>
            <a:r>
              <a:rPr lang="ru-RU" sz="1400" dirty="0">
                <a:latin typeface="Georgia" pitchFamily="18" charset="0"/>
              </a:rPr>
              <a:t> тыс. посетителей в месяц, Украина* 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dirty="0"/>
              <a:t>149</a:t>
            </a:r>
            <a:r>
              <a:rPr lang="ru-RU" sz="1400" dirty="0">
                <a:latin typeface="Georgia" pitchFamily="18" charset="0"/>
              </a:rPr>
              <a:t> тыс. уник. в месяц**</a:t>
            </a:r>
            <a:endParaRPr lang="en-US" sz="1400" dirty="0">
              <a:latin typeface="Georgia" pitchFamily="18" charset="0"/>
            </a:endParaRP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глубина просмотра</a:t>
            </a:r>
            <a:r>
              <a:rPr lang="ru-RU" sz="1400" dirty="0">
                <a:latin typeface="Georgia" pitchFamily="18" charset="0"/>
              </a:rPr>
              <a:t> в среднем </a:t>
            </a:r>
            <a:r>
              <a:rPr lang="en-US" sz="1400" dirty="0">
                <a:latin typeface="Georgia" pitchFamily="18" charset="0"/>
              </a:rPr>
              <a:t>2</a:t>
            </a:r>
            <a:r>
              <a:rPr lang="ru-RU" sz="1400" dirty="0">
                <a:latin typeface="Georgia" pitchFamily="18" charset="0"/>
              </a:rPr>
              <a:t> страницы </a:t>
            </a:r>
            <a:endParaRPr lang="en-US" sz="1400" dirty="0">
              <a:latin typeface="Georgia" pitchFamily="18" charset="0"/>
            </a:endParaRP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</a:pPr>
            <a:r>
              <a:rPr lang="ru-RU" sz="1400" dirty="0">
                <a:latin typeface="Georgia" pitchFamily="18" charset="0"/>
              </a:rPr>
              <a:t>Ср. </a:t>
            </a:r>
            <a:r>
              <a:rPr lang="ru-RU" sz="1400" dirty="0">
                <a:solidFill>
                  <a:schemeClr val="tx1"/>
                </a:solidFill>
                <a:latin typeface="Georgia" pitchFamily="18" charset="0"/>
              </a:rPr>
              <a:t>время</a:t>
            </a:r>
            <a:r>
              <a:rPr lang="ru-RU" sz="1400" dirty="0">
                <a:latin typeface="Georgia" pitchFamily="18" charset="0"/>
              </a:rPr>
              <a:t> на визит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en-US" sz="1400" dirty="0"/>
              <a:t>1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мин. </a:t>
            </a:r>
            <a:r>
              <a:rPr lang="ru-RU" sz="1400" dirty="0"/>
              <a:t>54</a:t>
            </a:r>
            <a:r>
              <a:rPr lang="ru-RU" sz="1400" dirty="0">
                <a:latin typeface="Georgia" pitchFamily="18" charset="0"/>
              </a:rPr>
              <a:t> сек.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</a:pPr>
            <a:r>
              <a:rPr lang="ru-RU" sz="1400" dirty="0">
                <a:latin typeface="Georgia" pitchFamily="18" charset="0"/>
              </a:rPr>
              <a:t>ЦА - </a:t>
            </a:r>
            <a:r>
              <a:rPr lang="uk-UA" sz="1400" dirty="0"/>
              <a:t>14-45</a:t>
            </a:r>
            <a:r>
              <a:rPr lang="uk-UA" sz="1400" dirty="0">
                <a:latin typeface="Georgia" pitchFamily="18" charset="0"/>
              </a:rPr>
              <a:t> (ядро </a:t>
            </a:r>
            <a:r>
              <a:rPr lang="uk-UA" sz="1400" dirty="0"/>
              <a:t>30+), </a:t>
            </a:r>
            <a:r>
              <a:rPr lang="uk-UA" sz="1400" dirty="0">
                <a:latin typeface="Georgia" pitchFamily="18" charset="0"/>
              </a:rPr>
              <a:t>доход ср+, </a:t>
            </a:r>
            <a:r>
              <a:rPr lang="ru-RU" sz="1400" dirty="0">
                <a:latin typeface="Georgia" pitchFamily="18" charset="0"/>
              </a:rPr>
              <a:t>обр. высшее, работают.</a:t>
            </a:r>
            <a:endParaRPr lang="en-US" sz="1400" dirty="0">
              <a:latin typeface="Georgia" pitchFamily="18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995936" y="1446284"/>
            <a:ext cx="470715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1400" b="1" dirty="0" smtClean="0">
                <a:solidFill>
                  <a:srgbClr val="FF0000"/>
                </a:solidFill>
                <a:latin typeface="Georgia" pitchFamily="18" charset="0"/>
              </a:rPr>
              <a:t>Портал </a:t>
            </a: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предоставляет</a:t>
            </a:r>
            <a:r>
              <a:rPr lang="ru-RU" sz="1400" b="1" dirty="0" smtClean="0">
                <a:solidFill>
                  <a:srgbClr val="FF0000"/>
                </a:solidFill>
                <a:latin typeface="Georgia" pitchFamily="18" charset="0"/>
              </a:rPr>
              <a:t>:</a:t>
            </a:r>
            <a:endParaRPr lang="en-US" sz="1400" b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eaLnBrk="1" hangingPunct="1">
              <a:defRPr/>
            </a:pPr>
            <a:endParaRPr lang="ru-RU" sz="1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171450" indent="-171450" eaLnBrk="1" hangingPunct="1">
              <a:buFont typeface="Wingdings" pitchFamily="2" charset="2"/>
              <a:buChar char="ü"/>
              <a:defRPr/>
            </a:pPr>
            <a:r>
              <a:rPr lang="ru-RU" sz="1400" dirty="0" smtClean="0">
                <a:latin typeface="Georgia" pitchFamily="18" charset="0"/>
              </a:rPr>
              <a:t>наиболее </a:t>
            </a:r>
            <a:r>
              <a:rPr lang="ru-RU" sz="1400" dirty="0">
                <a:latin typeface="Georgia" pitchFamily="18" charset="0"/>
              </a:rPr>
              <a:t>полную информацию для женщин на темы: красота и здоровье,  семья, воспитание детей,  карьера,  дом, кулинария, путешествия и др.</a:t>
            </a:r>
            <a:endParaRPr lang="en-US" sz="1400" dirty="0">
              <a:latin typeface="Georgia" pitchFamily="18" charset="0"/>
            </a:endParaRPr>
          </a:p>
          <a:p>
            <a:pPr marL="171450" indent="-171450" eaLnBrk="1" hangingPunct="1">
              <a:buFont typeface="Wingdings" pitchFamily="2" charset="2"/>
              <a:buChar char="ü"/>
              <a:defRPr/>
            </a:pPr>
            <a:r>
              <a:rPr lang="ru-RU" sz="1400" dirty="0" smtClean="0">
                <a:latin typeface="Georgia" pitchFamily="18" charset="0"/>
              </a:rPr>
              <a:t>возможности </a:t>
            </a:r>
            <a:r>
              <a:rPr lang="ru-RU" sz="1400" dirty="0">
                <a:latin typeface="Georgia" pitchFamily="18" charset="0"/>
              </a:rPr>
              <a:t>для общения – </a:t>
            </a:r>
            <a:r>
              <a:rPr lang="ru-RU" sz="1400" b="1" dirty="0">
                <a:latin typeface="Georgia" pitchFamily="18" charset="0"/>
              </a:rPr>
              <a:t>форум,</a:t>
            </a:r>
            <a:r>
              <a:rPr lang="ru-RU" sz="1400" dirty="0">
                <a:latin typeface="Georgia" pitchFamily="18" charset="0"/>
              </a:rPr>
              <a:t> онлайн консультации и конференции со специалистами </a:t>
            </a:r>
            <a:endParaRPr lang="en-US" sz="1400" dirty="0" smtClean="0">
              <a:latin typeface="Georgia" pitchFamily="18" charset="0"/>
            </a:endParaRPr>
          </a:p>
          <a:p>
            <a:pPr eaLnBrk="1" hangingPunct="1">
              <a:defRPr/>
            </a:pPr>
            <a:endParaRPr lang="en-US" sz="1400" dirty="0">
              <a:latin typeface="Georgia" pitchFamily="18" charset="0"/>
            </a:endParaRPr>
          </a:p>
          <a:p>
            <a:pPr algn="just" eaLnBrk="1" hangingPunct="1">
              <a:defRPr/>
            </a:pP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Новые возможности</a:t>
            </a:r>
            <a:r>
              <a:rPr lang="ru-RU" sz="1400" b="1" dirty="0" smtClean="0">
                <a:solidFill>
                  <a:srgbClr val="FF0000"/>
                </a:solidFill>
                <a:latin typeface="Georgia" pitchFamily="18" charset="0"/>
              </a:rPr>
              <a:t>:</a:t>
            </a:r>
            <a:endParaRPr lang="en-US" sz="1400" b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algn="just" eaLnBrk="1" hangingPunct="1">
              <a:defRPr/>
            </a:pPr>
            <a:endParaRPr lang="ru-RU" sz="1400" b="1" dirty="0">
              <a:solidFill>
                <a:srgbClr val="FF57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171450" indent="-171450" algn="just" eaLnBrk="1" hangingPunct="1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</a:rPr>
              <a:t>брендирование блоков</a:t>
            </a:r>
          </a:p>
          <a:p>
            <a:pPr marL="171450" indent="-171450" algn="just" eaLnBrk="1" hangingPunct="1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</a:rPr>
              <a:t>продакт плейсмент в видео материалах, видео мастер классы</a:t>
            </a:r>
          </a:p>
          <a:p>
            <a:pPr marL="171450" indent="-171450" algn="just" eaLnBrk="1" hangingPunct="1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</a:rPr>
              <a:t>интеграция в фотогалерею</a:t>
            </a:r>
          </a:p>
          <a:p>
            <a:pPr marL="171450" indent="-171450" algn="just" eaLnBrk="1" hangingPunct="1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</a:rPr>
              <a:t>интеграция в «Выбор редакции»</a:t>
            </a:r>
          </a:p>
          <a:p>
            <a:pPr marL="171450" indent="-171450" algn="just" eaLnBrk="1" hangingPunct="1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</a:rPr>
              <a:t>Рre-roll </a:t>
            </a:r>
          </a:p>
          <a:p>
            <a:pPr eaLnBrk="1" hangingPunct="1">
              <a:defRPr/>
            </a:pPr>
            <a:endParaRPr lang="ru-RU" sz="1400" dirty="0">
              <a:latin typeface="Georgia" pitchFamily="18" charset="0"/>
            </a:endParaRPr>
          </a:p>
          <a:p>
            <a:pPr eaLnBrk="1" hangingPunct="1">
              <a:defRPr/>
            </a:pPr>
            <a:r>
              <a:rPr lang="ru-RU" sz="1400" dirty="0" smtClean="0">
                <a:latin typeface="Georgia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9252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14164" y="692696"/>
            <a:ext cx="8515672" cy="1009104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400" b="1" u="sng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</a:rPr>
              <a:t>EDINSTVENNAYA.UA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</a:rPr>
              <a:t/>
            </a:r>
            <a:b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РЕЙТИНГ ПОСЕЩАЕМОСТИ РАЗДЕЛОВ САЙТА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Tahoma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20364"/>
            <a:ext cx="7416824" cy="4369369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9881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 txBox="1">
            <a:spLocks noChangeArrowheads="1"/>
          </p:cNvSpPr>
          <p:nvPr/>
        </p:nvSpPr>
        <p:spPr>
          <a:xfrm>
            <a:off x="536301" y="404664"/>
            <a:ext cx="8229600" cy="1143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Журнал</a:t>
            </a:r>
            <a:r>
              <a:rPr lang="ru-RU" sz="2400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«Полина»</a:t>
            </a:r>
            <a:r>
              <a:rPr lang="ru-RU" sz="2400" b="1" dirty="0" smtClean="0">
                <a:latin typeface="Georgia" pitchFamily="18" charset="0"/>
                <a:cs typeface="Tahoma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-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радость каждый день!</a:t>
            </a:r>
          </a:p>
        </p:txBody>
      </p:sp>
      <p:pic>
        <p:nvPicPr>
          <p:cNvPr id="4098" name="Picture 2" descr="D:\My Documents\Lidiya.Bilan\Обложки\Январь 2013\cover_#02-2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72" y="1746831"/>
            <a:ext cx="2828750" cy="3960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79912" y="1553704"/>
            <a:ext cx="4572000" cy="138499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ctr"/>
            <a:r>
              <a:rPr lang="ru-RU" sz="1400" dirty="0">
                <a:latin typeface="Georgia" pitchFamily="18" charset="0"/>
              </a:rPr>
              <a:t>Тираж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номера:  	 </a:t>
            </a:r>
            <a:r>
              <a:rPr lang="en-US" sz="1400" dirty="0"/>
              <a:t>180 000 </a:t>
            </a:r>
            <a:r>
              <a:rPr lang="ru-RU" sz="1400" dirty="0">
                <a:latin typeface="Georgia" pitchFamily="18" charset="0"/>
              </a:rPr>
              <a:t>экземпляров</a:t>
            </a:r>
          </a:p>
          <a:p>
            <a:pPr marL="342900" indent="-342900" fontAlgn="ctr"/>
            <a:r>
              <a:rPr lang="ru-RU" sz="1400" dirty="0">
                <a:latin typeface="Georgia" pitchFamily="18" charset="0"/>
              </a:rPr>
              <a:t>Объем журнала:	 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en-US" sz="1400" dirty="0"/>
              <a:t>10</a:t>
            </a:r>
            <a:r>
              <a:rPr lang="ru-RU" sz="1400" dirty="0"/>
              <a:t>8 </a:t>
            </a:r>
            <a:r>
              <a:rPr lang="ru-RU" sz="1400" dirty="0">
                <a:latin typeface="Georgia" pitchFamily="18" charset="0"/>
              </a:rPr>
              <a:t>страниц</a:t>
            </a:r>
          </a:p>
          <a:p>
            <a:pPr marL="342900" indent="-342900" fontAlgn="ctr"/>
            <a:r>
              <a:rPr lang="ru-RU" sz="1400" dirty="0">
                <a:latin typeface="Georgia" pitchFamily="18" charset="0"/>
              </a:rPr>
              <a:t>Тип крепления:	 скрепка</a:t>
            </a:r>
          </a:p>
          <a:p>
            <a:pPr marL="342900" indent="-342900" fontAlgn="ctr"/>
            <a:r>
              <a:rPr lang="ru-RU" sz="1400" dirty="0">
                <a:latin typeface="Georgia" pitchFamily="18" charset="0"/>
              </a:rPr>
              <a:t>Цена в рознице:	 </a:t>
            </a:r>
            <a:r>
              <a:rPr lang="en-US" sz="1400" dirty="0"/>
              <a:t>5</a:t>
            </a:r>
            <a:r>
              <a:rPr lang="ru-RU" sz="1400" dirty="0"/>
              <a:t>,</a:t>
            </a:r>
            <a:r>
              <a:rPr lang="en-US" sz="1400" dirty="0"/>
              <a:t>95</a:t>
            </a:r>
            <a:r>
              <a:rPr lang="ru-RU" sz="1400" dirty="0"/>
              <a:t>  </a:t>
            </a:r>
            <a:r>
              <a:rPr lang="ru-RU" sz="1400" dirty="0">
                <a:latin typeface="Georgia" pitchFamily="18" charset="0"/>
              </a:rPr>
              <a:t>грн.</a:t>
            </a:r>
          </a:p>
          <a:p>
            <a:pPr marL="342900" indent="-342900" fontAlgn="ctr"/>
            <a:r>
              <a:rPr lang="ru-RU" sz="1400" dirty="0">
                <a:latin typeface="Georgia" pitchFamily="18" charset="0"/>
              </a:rPr>
              <a:t>Периодичность:	  ежемесячник</a:t>
            </a:r>
          </a:p>
          <a:p>
            <a:pPr marL="342900" indent="-342900" fontAlgn="ctr"/>
            <a:r>
              <a:rPr lang="ru-RU" sz="1400" dirty="0">
                <a:latin typeface="Georgia" pitchFamily="18" charset="0"/>
              </a:rPr>
              <a:t>Распространение:	 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Украина, города </a:t>
            </a:r>
            <a:r>
              <a:rPr lang="ru-RU" sz="1400" dirty="0"/>
              <a:t>50 000+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26769" y="3009712"/>
            <a:ext cx="4932201" cy="717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Целевая аудитория:</a:t>
            </a:r>
            <a:r>
              <a:rPr lang="ru-RU" sz="1400" b="1" dirty="0">
                <a:solidFill>
                  <a:srgbClr val="000099"/>
                </a:solidFill>
                <a:latin typeface="Georgia" pitchFamily="18" charset="0"/>
              </a:rPr>
              <a:t>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latin typeface="Georgia" pitchFamily="18" charset="0"/>
              </a:rPr>
              <a:t>женщины </a:t>
            </a:r>
            <a:r>
              <a:rPr lang="ru-RU" sz="1400" dirty="0">
                <a:latin typeface="Georgia" pitchFamily="18" charset="0"/>
              </a:rPr>
              <a:t>в возрасте от </a:t>
            </a:r>
            <a:r>
              <a:rPr lang="ru-RU" sz="1400" dirty="0"/>
              <a:t>20 </a:t>
            </a:r>
            <a:r>
              <a:rPr lang="ru-RU" sz="1400" dirty="0">
                <a:latin typeface="Georgia" pitchFamily="18" charset="0"/>
              </a:rPr>
              <a:t>до </a:t>
            </a:r>
            <a:r>
              <a:rPr lang="ru-RU" sz="1400" dirty="0"/>
              <a:t>45</a:t>
            </a:r>
            <a:r>
              <a:rPr lang="ru-RU" sz="1400" dirty="0">
                <a:latin typeface="Georgia" pitchFamily="18" charset="0"/>
              </a:rPr>
              <a:t> лет, с достатком средний, </a:t>
            </a:r>
            <a:r>
              <a:rPr lang="ru-RU" sz="1400" dirty="0" smtClean="0">
                <a:latin typeface="Georgia" pitchFamily="18" charset="0"/>
              </a:rPr>
              <a:t>замужем</a:t>
            </a:r>
            <a:r>
              <a:rPr lang="ru-RU" sz="1400" dirty="0">
                <a:latin typeface="Georgia" pitchFamily="18" charset="0"/>
              </a:rPr>
              <a:t>, имеют детей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779912" y="3645024"/>
            <a:ext cx="5220072" cy="203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174625" indent="-174625">
              <a:spcBef>
                <a:spcPct val="20000"/>
              </a:spcBef>
              <a:buFontTx/>
              <a:buChar char="•"/>
              <a:tabLst>
                <a:tab pos="174625" algn="l"/>
              </a:tabLst>
            </a:pPr>
            <a:endParaRPr lang="ru-RU" sz="1400" dirty="0">
              <a:latin typeface="Georgia" pitchFamily="18" charset="0"/>
            </a:endParaRP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Женщины – </a:t>
            </a:r>
            <a:r>
              <a:rPr lang="ru-RU" sz="1400" dirty="0"/>
              <a:t>92%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Возраст </a:t>
            </a:r>
            <a:r>
              <a:rPr lang="ru-RU" sz="1400" dirty="0"/>
              <a:t>20 – 54 </a:t>
            </a:r>
            <a:r>
              <a:rPr lang="ru-RU" sz="1400" dirty="0">
                <a:latin typeface="Georgia" pitchFamily="18" charset="0"/>
              </a:rPr>
              <a:t>лет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Средний возраст</a:t>
            </a:r>
            <a:r>
              <a:rPr lang="ru-RU" sz="1400" dirty="0"/>
              <a:t> 32 </a:t>
            </a:r>
            <a:r>
              <a:rPr lang="ru-RU" sz="1400" dirty="0">
                <a:latin typeface="Georgia" pitchFamily="18" charset="0"/>
              </a:rPr>
              <a:t>года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Высшее образование – </a:t>
            </a:r>
            <a:r>
              <a:rPr lang="ru-RU" sz="1400" dirty="0"/>
              <a:t>39%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Работает – </a:t>
            </a:r>
            <a:r>
              <a:rPr lang="ru-RU" sz="1400" dirty="0"/>
              <a:t>57%</a:t>
            </a:r>
            <a:endParaRPr lang="en-US" sz="1400" dirty="0"/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Финансовый статус - «средний»-«обеспеченные» - </a:t>
            </a:r>
            <a:r>
              <a:rPr lang="ru-RU" sz="1400" dirty="0"/>
              <a:t>76%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Каждая вторая замужем</a:t>
            </a:r>
            <a:r>
              <a:rPr lang="en-US" sz="1400" dirty="0">
                <a:latin typeface="Georgia" pitchFamily="18" charset="0"/>
              </a:rPr>
              <a:t> – </a:t>
            </a:r>
            <a:r>
              <a:rPr lang="ru-RU" sz="1400" dirty="0"/>
              <a:t>57</a:t>
            </a:r>
            <a:r>
              <a:rPr lang="en-US" sz="1400" dirty="0"/>
              <a:t>%</a:t>
            </a:r>
            <a:endParaRPr lang="ru-RU" sz="1400" dirty="0"/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</a:pPr>
            <a:r>
              <a:rPr lang="ru-RU" sz="1400" dirty="0">
                <a:latin typeface="Georgia" pitchFamily="18" charset="0"/>
              </a:rPr>
              <a:t>У каждой второй есть дети до </a:t>
            </a:r>
            <a:r>
              <a:rPr lang="ru-RU" sz="1400" dirty="0"/>
              <a:t>16</a:t>
            </a:r>
            <a:r>
              <a:rPr lang="ru-RU" sz="1400" dirty="0">
                <a:latin typeface="Georgia" pitchFamily="18" charset="0"/>
              </a:rPr>
              <a:t> лет</a:t>
            </a:r>
            <a:r>
              <a:rPr lang="en-US" sz="1400" dirty="0">
                <a:latin typeface="Georgia" pitchFamily="18" charset="0"/>
              </a:rPr>
              <a:t> – </a:t>
            </a:r>
            <a:r>
              <a:rPr lang="ru-RU" sz="1400" dirty="0"/>
              <a:t>51</a:t>
            </a:r>
            <a:r>
              <a:rPr lang="en-US" sz="1400" dirty="0"/>
              <a:t>%</a:t>
            </a:r>
            <a:endParaRPr lang="ru-RU" sz="1400" dirty="0"/>
          </a:p>
        </p:txBody>
      </p:sp>
      <p:sp>
        <p:nvSpPr>
          <p:cNvPr id="10" name="Text Box 37"/>
          <p:cNvSpPr txBox="1">
            <a:spLocks noChangeArrowheads="1"/>
          </p:cNvSpPr>
          <p:nvPr/>
        </p:nvSpPr>
        <p:spPr bwMode="auto">
          <a:xfrm rot="16200000">
            <a:off x="-1480789" y="4494335"/>
            <a:ext cx="3429000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000" i="1" dirty="0" smtClean="0">
                <a:latin typeface="Arial Narrow" pitchFamily="34" charset="0"/>
              </a:rPr>
              <a:t>Данные </a:t>
            </a:r>
            <a:r>
              <a:rPr lang="en-US" sz="1000" i="1" dirty="0" smtClean="0">
                <a:latin typeface="Arial Narrow" pitchFamily="34" charset="0"/>
              </a:rPr>
              <a:t>MMI  </a:t>
            </a:r>
            <a:r>
              <a:rPr lang="ru-RU" sz="1000" i="1" dirty="0" smtClean="0">
                <a:latin typeface="Arial Narrow" pitchFamily="34" charset="0"/>
              </a:rPr>
              <a:t>201</a:t>
            </a:r>
            <a:r>
              <a:rPr lang="en-US" sz="1000" i="1" dirty="0" smtClean="0">
                <a:latin typeface="Arial Narrow" pitchFamily="34" charset="0"/>
              </a:rPr>
              <a:t>2/2</a:t>
            </a:r>
            <a:r>
              <a:rPr lang="ru-RU" sz="1000" i="1" dirty="0" smtClean="0">
                <a:latin typeface="Arial Narrow" pitchFamily="34" charset="0"/>
              </a:rPr>
              <a:t> </a:t>
            </a:r>
            <a:r>
              <a:rPr lang="en-US" sz="1000" i="1" dirty="0" smtClean="0">
                <a:latin typeface="Arial Narrow" pitchFamily="34" charset="0"/>
              </a:rPr>
              <a:t>+</a:t>
            </a:r>
            <a:r>
              <a:rPr lang="ru-RU" sz="1000" i="1" dirty="0" smtClean="0">
                <a:latin typeface="Arial Narrow" pitchFamily="34" charset="0"/>
              </a:rPr>
              <a:t> </a:t>
            </a:r>
            <a:r>
              <a:rPr lang="en-US" sz="1000" i="1" dirty="0" smtClean="0">
                <a:latin typeface="Arial Narrow" pitchFamily="34" charset="0"/>
              </a:rPr>
              <a:t>2</a:t>
            </a:r>
            <a:r>
              <a:rPr lang="ru-RU" sz="1000" i="1" dirty="0" smtClean="0">
                <a:latin typeface="Arial Narrow" pitchFamily="34" charset="0"/>
              </a:rPr>
              <a:t>01</a:t>
            </a:r>
            <a:r>
              <a:rPr lang="en-US" sz="1000" i="1" dirty="0">
                <a:latin typeface="Arial Narrow" pitchFamily="34" charset="0"/>
              </a:rPr>
              <a:t>2</a:t>
            </a:r>
            <a:r>
              <a:rPr lang="ru-RU" sz="1000" i="1" dirty="0" smtClean="0">
                <a:latin typeface="Arial Narrow" pitchFamily="34" charset="0"/>
              </a:rPr>
              <a:t>/</a:t>
            </a:r>
            <a:r>
              <a:rPr lang="en-US" sz="1000" i="1" dirty="0">
                <a:latin typeface="Arial Narrow" pitchFamily="34" charset="0"/>
              </a:rPr>
              <a:t>3</a:t>
            </a:r>
            <a:r>
              <a:rPr lang="en-US" sz="1000" i="1" dirty="0" smtClean="0">
                <a:latin typeface="Arial Narrow" pitchFamily="34" charset="0"/>
              </a:rPr>
              <a:t> </a:t>
            </a:r>
            <a:r>
              <a:rPr lang="ru-RU" sz="1000" i="1" dirty="0" smtClean="0">
                <a:latin typeface="Arial Narrow" pitchFamily="34" charset="0"/>
              </a:rPr>
              <a:t>Аудитория одного выпуска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221407" y="6224428"/>
            <a:ext cx="843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Средняя аудитория одного выпуска журнала «Полина</a:t>
            </a:r>
            <a:r>
              <a:rPr lang="ru-RU" sz="1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»</a:t>
            </a:r>
            <a:r>
              <a:rPr lang="en-US" sz="1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-</a:t>
            </a:r>
            <a:r>
              <a:rPr lang="ru-RU" sz="1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</a:t>
            </a:r>
            <a:r>
              <a:rPr lang="ru-RU" b="1" dirty="0"/>
              <a:t>160 100 </a:t>
            </a:r>
            <a:r>
              <a:rPr lang="ru-RU" b="1" dirty="0">
                <a:latin typeface="Georgia" pitchFamily="18" charset="0"/>
              </a:rPr>
              <a:t>человек</a:t>
            </a:r>
          </a:p>
        </p:txBody>
      </p:sp>
    </p:spTree>
    <p:extLst>
      <p:ext uri="{BB962C8B-B14F-4D97-AF65-F5344CB8AC3E}">
        <p14:creationId xmlns:p14="http://schemas.microsoft.com/office/powerpoint/2010/main" val="764232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11560" y="636306"/>
            <a:ext cx="8166147" cy="711423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Единственная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и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 </a:t>
            </a:r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Полина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2778829"/>
              </p:ext>
            </p:extLst>
          </p:nvPr>
        </p:nvGraphicFramePr>
        <p:xfrm>
          <a:off x="251520" y="1916832"/>
          <a:ext cx="6200775" cy="461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289208"/>
              </p:ext>
            </p:extLst>
          </p:nvPr>
        </p:nvGraphicFramePr>
        <p:xfrm>
          <a:off x="4211960" y="2060848"/>
          <a:ext cx="568863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39552" y="1494076"/>
            <a:ext cx="3962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Georgia" pitchFamily="18" charset="0"/>
              </a:rPr>
              <a:t>Аудитория и рейтинг изданий</a:t>
            </a:r>
            <a:endParaRPr lang="ru-RU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52120" y="1628800"/>
            <a:ext cx="3026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ru-RU" b="1" dirty="0">
                <a:solidFill>
                  <a:srgbClr val="FF0000"/>
                </a:solidFill>
                <a:latin typeface="Georgia" pitchFamily="18" charset="0"/>
              </a:rPr>
              <a:t>Доли в чтении сектора</a:t>
            </a:r>
          </a:p>
        </p:txBody>
      </p:sp>
    </p:spTree>
    <p:extLst>
      <p:ext uri="{BB962C8B-B14F-4D97-AF65-F5344CB8AC3E}">
        <p14:creationId xmlns:p14="http://schemas.microsoft.com/office/powerpoint/2010/main" val="4162518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393" y="836712"/>
            <a:ext cx="9174253" cy="725488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Журнал</a:t>
            </a:r>
            <a:r>
              <a:rPr lang="ru-RU" sz="2400" b="1" dirty="0" smtClean="0">
                <a:latin typeface="Georgia" pitchFamily="18" charset="0"/>
                <a:cs typeface="Tahoma" pitchFamily="34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«Юная Леди» -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для ярких </a:t>
            </a:r>
          </a:p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cs typeface="Tahoma" pitchFamily="34" charset="0"/>
              </a:rPr>
              <a:t>и стильных девчонок!</a:t>
            </a:r>
          </a:p>
        </p:txBody>
      </p:sp>
      <p:pic>
        <p:nvPicPr>
          <p:cNvPr id="5122" name="Picture 2" descr="D:\My Documents\Lidiya.Bilan\Обложки\Январь 2013\Юная лед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6251"/>
            <a:ext cx="2913467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51920" y="1844824"/>
            <a:ext cx="4572000" cy="138499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ctr">
              <a:defRPr/>
            </a:pPr>
            <a:r>
              <a:rPr lang="en-US" sz="1400" dirty="0" smtClean="0">
                <a:latin typeface="Georgia" pitchFamily="18" charset="0"/>
              </a:rPr>
              <a:t>   </a:t>
            </a:r>
            <a:r>
              <a:rPr lang="ru-RU" sz="1400" dirty="0" smtClean="0">
                <a:latin typeface="Georgia" pitchFamily="18" charset="0"/>
              </a:rPr>
              <a:t>Тираж</a:t>
            </a:r>
            <a:r>
              <a:rPr lang="en-US" sz="1400" dirty="0" smtClean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номера:  	 </a:t>
            </a:r>
            <a:r>
              <a:rPr lang="ru-RU" sz="1400" dirty="0"/>
              <a:t>60 000</a:t>
            </a:r>
            <a:r>
              <a:rPr lang="en-US" sz="1400" dirty="0"/>
              <a:t> </a:t>
            </a:r>
            <a:r>
              <a:rPr lang="ru-RU" sz="1400" dirty="0">
                <a:latin typeface="Georgia" pitchFamily="18" charset="0"/>
              </a:rPr>
              <a:t>экземпляров</a:t>
            </a:r>
          </a:p>
          <a:p>
            <a:pPr marL="342900" indent="-342900" fontAlgn="ctr">
              <a:defRPr/>
            </a:pP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Объем журнала:	 </a:t>
            </a:r>
            <a:r>
              <a:rPr lang="ru-RU" sz="1400" dirty="0"/>
              <a:t>52 </a:t>
            </a:r>
            <a:r>
              <a:rPr lang="ru-RU" sz="1400" dirty="0">
                <a:latin typeface="Georgia" pitchFamily="18" charset="0"/>
              </a:rPr>
              <a:t>страницы</a:t>
            </a:r>
          </a:p>
          <a:p>
            <a:pPr marL="342900" indent="-342900" fontAlgn="ctr">
              <a:defRPr/>
            </a:pP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Тип крепления:	  термосклейка</a:t>
            </a:r>
          </a:p>
          <a:p>
            <a:pPr marL="342900" indent="-342900" fontAlgn="ctr">
              <a:defRPr/>
            </a:pP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Цена в рознице:	  </a:t>
            </a:r>
            <a:r>
              <a:rPr lang="ru-RU" sz="1400" dirty="0"/>
              <a:t>11,95</a:t>
            </a:r>
            <a:r>
              <a:rPr lang="ru-RU" sz="1400" dirty="0">
                <a:latin typeface="Georgia" pitchFamily="18" charset="0"/>
              </a:rPr>
              <a:t> грн.+ подарок</a:t>
            </a:r>
          </a:p>
          <a:p>
            <a:pPr marL="342900" indent="-342900" fontAlgn="ctr">
              <a:defRPr/>
            </a:pP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Периодичность:	  ежемесячник</a:t>
            </a:r>
          </a:p>
          <a:p>
            <a:pPr marL="342900" indent="-342900" fontAlgn="ctr">
              <a:defRPr/>
            </a:pPr>
            <a:r>
              <a:rPr lang="en-US" sz="1400" dirty="0">
                <a:latin typeface="Georgia" pitchFamily="18" charset="0"/>
              </a:rPr>
              <a:t>   </a:t>
            </a:r>
            <a:r>
              <a:rPr lang="ru-RU" sz="1400" dirty="0">
                <a:latin typeface="Georgia" pitchFamily="18" charset="0"/>
              </a:rPr>
              <a:t>Распространение:	 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Украина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851920" y="3272301"/>
            <a:ext cx="4572000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Целевая аудитория: </a:t>
            </a:r>
            <a:endParaRPr lang="en-US" sz="1400" b="1" dirty="0">
              <a:solidFill>
                <a:srgbClr val="FF0000"/>
              </a:solidFill>
              <a:latin typeface="Georgia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1400" dirty="0" smtClean="0">
                <a:latin typeface="Georgia" pitchFamily="18" charset="0"/>
              </a:rPr>
              <a:t>Девушки </a:t>
            </a:r>
            <a:r>
              <a:rPr lang="ru-RU" sz="1400" dirty="0">
                <a:latin typeface="Georgia" pitchFamily="18" charset="0"/>
              </a:rPr>
              <a:t>от </a:t>
            </a:r>
            <a:r>
              <a:rPr lang="ru-RU" sz="1400" dirty="0"/>
              <a:t>14</a:t>
            </a:r>
            <a:r>
              <a:rPr lang="ru-RU" sz="1400" dirty="0">
                <a:latin typeface="Georgia" pitchFamily="18" charset="0"/>
              </a:rPr>
              <a:t> до </a:t>
            </a:r>
            <a:r>
              <a:rPr lang="ru-RU" sz="1400" dirty="0"/>
              <a:t>18</a:t>
            </a:r>
            <a:r>
              <a:rPr lang="ru-RU" sz="1400" dirty="0">
                <a:latin typeface="Georgia" pitchFamily="18" charset="0"/>
              </a:rPr>
              <a:t> лет с достатком «средний +»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851920" y="3749795"/>
            <a:ext cx="4824412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  <a:defRPr/>
            </a:pPr>
            <a:r>
              <a:rPr lang="ru-RU" sz="1400" dirty="0">
                <a:latin typeface="Georgia" pitchFamily="18" charset="0"/>
              </a:rPr>
              <a:t>Средний возраст </a:t>
            </a:r>
            <a:r>
              <a:rPr lang="ru-RU" sz="1400" dirty="0"/>
              <a:t>16</a:t>
            </a:r>
            <a:r>
              <a:rPr lang="ru-RU" sz="1400" dirty="0">
                <a:latin typeface="Georgia" pitchFamily="18" charset="0"/>
              </a:rPr>
              <a:t> лет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  <a:defRPr/>
            </a:pPr>
            <a:r>
              <a:rPr lang="ru-RU" sz="1400" dirty="0" smtClean="0">
                <a:latin typeface="Georgia" pitchFamily="18" charset="0"/>
              </a:rPr>
              <a:t>Работают </a:t>
            </a:r>
            <a:r>
              <a:rPr lang="ru-RU" sz="1400" dirty="0"/>
              <a:t>18% 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  <a:defRPr/>
            </a:pPr>
            <a:r>
              <a:rPr lang="ru-RU" sz="1400" dirty="0" smtClean="0">
                <a:latin typeface="Georgia" pitchFamily="18" charset="0"/>
              </a:rPr>
              <a:t>Пользуются </a:t>
            </a:r>
            <a:r>
              <a:rPr lang="ru-RU" sz="1400" dirty="0">
                <a:latin typeface="Georgia" pitchFamily="18" charset="0"/>
              </a:rPr>
              <a:t>мобильной связью – </a:t>
            </a:r>
            <a:r>
              <a:rPr lang="ru-RU" sz="1400" dirty="0"/>
              <a:t>85%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ü"/>
              <a:tabLst>
                <a:tab pos="174625" algn="l"/>
              </a:tabLst>
              <a:defRPr/>
            </a:pPr>
            <a:r>
              <a:rPr lang="ru-RU" sz="1400" dirty="0">
                <a:latin typeface="Georgia" pitchFamily="18" charset="0"/>
              </a:rPr>
              <a:t>Пользуются интернетом – </a:t>
            </a:r>
            <a:r>
              <a:rPr lang="ru-RU" sz="1400" dirty="0"/>
              <a:t>56% </a:t>
            </a:r>
          </a:p>
          <a:p>
            <a:pPr marL="174625" indent="-174625">
              <a:spcBef>
                <a:spcPct val="20000"/>
              </a:spcBef>
              <a:buFontTx/>
              <a:buChar char="•"/>
              <a:tabLst>
                <a:tab pos="174625" algn="l"/>
              </a:tabLst>
              <a:defRPr/>
            </a:pPr>
            <a:endParaRPr lang="ru-RU" sz="1400" dirty="0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51920" y="4869160"/>
            <a:ext cx="5224463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конкурентные</a:t>
            </a:r>
            <a:r>
              <a:rPr lang="en-US" sz="1400" b="1" dirty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sz="1400" b="1" dirty="0">
                <a:solidFill>
                  <a:srgbClr val="FF0000"/>
                </a:solidFill>
                <a:latin typeface="Georgia" pitchFamily="18" charset="0"/>
              </a:rPr>
              <a:t>преимущества:</a:t>
            </a:r>
          </a:p>
          <a:p>
            <a:pPr marL="171450" indent="-171450">
              <a:buFont typeface="Wingdings" pitchFamily="2" charset="2"/>
              <a:buChar char="q"/>
              <a:defRPr/>
            </a:pPr>
            <a:r>
              <a:rPr lang="ru-RU" sz="1400" dirty="0">
                <a:latin typeface="Georgia" pitchFamily="18" charset="0"/>
              </a:rPr>
              <a:t>Имеет самый большой тираж в конкурентной группе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изданий </a:t>
            </a:r>
          </a:p>
          <a:p>
            <a:pPr marL="171450" indent="-171450">
              <a:buFont typeface="Wingdings" pitchFamily="2" charset="2"/>
              <a:buChar char="q"/>
              <a:defRPr/>
            </a:pPr>
            <a:r>
              <a:rPr lang="ru-RU" sz="1400" dirty="0">
                <a:latin typeface="Georgia" pitchFamily="18" charset="0"/>
              </a:rPr>
              <a:t>Лидер по количеству подписчиков. </a:t>
            </a:r>
            <a:r>
              <a:rPr lang="ru-RU" sz="1400" dirty="0"/>
              <a:t>20% </a:t>
            </a:r>
            <a:r>
              <a:rPr lang="ru-RU" sz="1400" dirty="0">
                <a:latin typeface="Georgia" pitchFamily="18" charset="0"/>
              </a:rPr>
              <a:t>читателей</a:t>
            </a:r>
            <a:r>
              <a:rPr lang="en-US" sz="1400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являются подписчиками</a:t>
            </a:r>
          </a:p>
          <a:p>
            <a:pPr marL="171450" indent="-171450">
              <a:buFont typeface="Wingdings" pitchFamily="2" charset="2"/>
              <a:buChar char="q"/>
              <a:defRPr/>
            </a:pPr>
            <a:r>
              <a:rPr lang="ru-RU" sz="1400" dirty="0">
                <a:latin typeface="Georgia" pitchFamily="18" charset="0"/>
              </a:rPr>
              <a:t>Направленность издания на практическое применение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85393" y="6270203"/>
            <a:ext cx="85990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1600" dirty="0">
                <a:latin typeface="Georgia" pitchFamily="18" charset="0"/>
              </a:rPr>
              <a:t>Средняя аудитория одного выпуска журнала «Юная Леди» </a:t>
            </a:r>
            <a:r>
              <a:rPr lang="ru-RU" sz="1600" dirty="0" smtClean="0">
                <a:latin typeface="Georgia" pitchFamily="18" charset="0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-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58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670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человек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12" name="Text Box 37"/>
          <p:cNvSpPr txBox="1">
            <a:spLocks noChangeArrowheads="1"/>
          </p:cNvSpPr>
          <p:nvPr/>
        </p:nvSpPr>
        <p:spPr bwMode="auto">
          <a:xfrm rot="16200000">
            <a:off x="-1314101" y="4742160"/>
            <a:ext cx="3097213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050" i="1" dirty="0" smtClean="0">
                <a:latin typeface="Arial Narrow" pitchFamily="34" charset="0"/>
              </a:rPr>
              <a:t>Данные </a:t>
            </a:r>
            <a:r>
              <a:rPr lang="en-US" sz="1050" i="1" dirty="0" smtClean="0">
                <a:latin typeface="Arial Narrow" pitchFamily="34" charset="0"/>
              </a:rPr>
              <a:t>MMI  </a:t>
            </a:r>
            <a:r>
              <a:rPr lang="ru-RU" sz="1050" i="1" dirty="0" smtClean="0">
                <a:latin typeface="Arial Narrow" pitchFamily="34" charset="0"/>
              </a:rPr>
              <a:t>201</a:t>
            </a:r>
            <a:r>
              <a:rPr lang="en-US" sz="1050" i="1" dirty="0">
                <a:latin typeface="Arial Narrow" pitchFamily="34" charset="0"/>
              </a:rPr>
              <a:t>2</a:t>
            </a:r>
            <a:r>
              <a:rPr lang="ru-RU" sz="1050" i="1" dirty="0" smtClean="0">
                <a:latin typeface="Arial Narrow" pitchFamily="34" charset="0"/>
              </a:rPr>
              <a:t>/</a:t>
            </a:r>
            <a:r>
              <a:rPr lang="en-US" sz="1050" i="1" dirty="0">
                <a:latin typeface="Arial Narrow" pitchFamily="34" charset="0"/>
              </a:rPr>
              <a:t>2</a:t>
            </a:r>
            <a:r>
              <a:rPr lang="ru-RU" sz="1050" i="1" dirty="0" smtClean="0">
                <a:latin typeface="Arial Narrow" pitchFamily="34" charset="0"/>
              </a:rPr>
              <a:t>+201</a:t>
            </a:r>
            <a:r>
              <a:rPr lang="en-US" sz="1050" i="1" dirty="0" smtClean="0">
                <a:latin typeface="Arial Narrow" pitchFamily="34" charset="0"/>
              </a:rPr>
              <a:t>2/3</a:t>
            </a:r>
            <a:r>
              <a:rPr lang="ru-RU" sz="1050" i="1" dirty="0" smtClean="0">
                <a:latin typeface="Arial Narrow" pitchFamily="34" charset="0"/>
              </a:rPr>
              <a:t> Аудитория одного выпуска</a:t>
            </a:r>
          </a:p>
        </p:txBody>
      </p:sp>
    </p:spTree>
    <p:extLst>
      <p:ext uri="{BB962C8B-B14F-4D97-AF65-F5344CB8AC3E}">
        <p14:creationId xmlns:p14="http://schemas.microsoft.com/office/powerpoint/2010/main" val="3255937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 txBox="1">
            <a:spLocks/>
          </p:cNvSpPr>
          <p:nvPr/>
        </p:nvSpPr>
        <p:spPr bwMode="auto">
          <a:xfrm>
            <a:off x="1619672" y="788313"/>
            <a:ext cx="6151763" cy="1079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11" charset="-128"/>
              </a:defRPr>
            </a:lvl9pPr>
          </a:lstStyle>
          <a:p>
            <a:pPr algn="ctr">
              <a:defRPr/>
            </a:pPr>
            <a:r>
              <a:rPr lang="en-US" sz="2400" b="1" u="sng" dirty="0" smtClean="0">
                <a:effectLst/>
                <a:latin typeface="Georgia" pitchFamily="18" charset="0"/>
                <a:cs typeface="Tahoma" pitchFamily="34" charset="0"/>
              </a:rPr>
              <a:t>WWW.</a:t>
            </a:r>
            <a:r>
              <a:rPr lang="en-US" sz="2400" b="1" u="sng" dirty="0" smtClean="0">
                <a:effectLst/>
                <a:latin typeface="+mn-lt"/>
                <a:cs typeface="Tahoma" pitchFamily="34" charset="0"/>
              </a:rPr>
              <a:t>4</a:t>
            </a:r>
            <a:r>
              <a:rPr lang="en-US" sz="2400" b="1" u="sng" dirty="0" smtClean="0">
                <a:effectLst/>
                <a:latin typeface="Georgia" pitchFamily="18" charset="0"/>
                <a:cs typeface="Tahoma" pitchFamily="34" charset="0"/>
              </a:rPr>
              <a:t>GIRLS.COM.UA</a:t>
            </a:r>
            <a: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ahoma" pitchFamily="34" charset="0"/>
              </a:rPr>
              <a:t/>
            </a:r>
            <a:b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ahoma" pitchFamily="34" charset="0"/>
              </a:rPr>
            </a:b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cs typeface="Tahoma" pitchFamily="34" charset="0"/>
              </a:rPr>
              <a:t>САЙТ ДЛЯ СОВРЕМЕННОЙ ДЕВУШКИ</a:t>
            </a:r>
            <a:endParaRPr lang="ru-RU" sz="1600" b="1" dirty="0" smtClean="0"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</a:endParaRPr>
          </a:p>
        </p:txBody>
      </p:sp>
      <p:pic>
        <p:nvPicPr>
          <p:cNvPr id="7" name="Picture 5" descr="D:\My Documents\Nadezhda.Subbotina\Скрины\лого сайтов\4girl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60" y="836712"/>
            <a:ext cx="1338944" cy="6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707904" y="1608883"/>
            <a:ext cx="4572000" cy="155734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sz="1400" dirty="0">
                <a:cs typeface="Tahoma" pitchFamily="34" charset="0"/>
              </a:rPr>
              <a:t>346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 тыс. посетителей в месяц, Украина* 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 </a:t>
            </a:r>
            <a:r>
              <a:rPr lang="en-US" sz="1400" dirty="0">
                <a:cs typeface="Tahoma" pitchFamily="34" charset="0"/>
              </a:rPr>
              <a:t>105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 тыс. уник. в месяц**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 глубина просмотра более </a:t>
            </a:r>
            <a:r>
              <a:rPr lang="uk-UA" sz="1400" dirty="0">
                <a:cs typeface="Tahoma" pitchFamily="34" charset="0"/>
              </a:rPr>
              <a:t>4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 страниц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 Ср. время на визит </a:t>
            </a:r>
            <a:r>
              <a:rPr lang="ru-RU" sz="1400" dirty="0">
                <a:cs typeface="Tahoma" pitchFamily="34" charset="0"/>
              </a:rPr>
              <a:t>3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 мин. </a:t>
            </a:r>
            <a:r>
              <a:rPr lang="ru-RU" sz="1400" dirty="0">
                <a:cs typeface="Tahoma" pitchFamily="34" charset="0"/>
              </a:rPr>
              <a:t>41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 сек.</a:t>
            </a:r>
          </a:p>
          <a:p>
            <a:pPr marL="171450" indent="-17145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ru-RU" sz="1400" dirty="0">
                <a:latin typeface="Georgia" pitchFamily="18" charset="0"/>
              </a:rPr>
              <a:t> ЦА – возраст </a:t>
            </a:r>
            <a:r>
              <a:rPr lang="ru-RU" sz="1400" dirty="0"/>
              <a:t>16-25</a:t>
            </a:r>
            <a:r>
              <a:rPr lang="ru-RU" sz="1400" dirty="0">
                <a:latin typeface="Georgia" pitchFamily="18" charset="0"/>
              </a:rPr>
              <a:t> (ядро </a:t>
            </a:r>
            <a:r>
              <a:rPr lang="ru-RU" sz="1400" dirty="0"/>
              <a:t>18+</a:t>
            </a:r>
            <a:r>
              <a:rPr lang="ru-RU" sz="1400" dirty="0">
                <a:latin typeface="Georgia" pitchFamily="18" charset="0"/>
              </a:rPr>
              <a:t>), доход ср, ср.+, проживают в основном в городах-</a:t>
            </a:r>
            <a:r>
              <a:rPr lang="ru-RU" sz="1400" dirty="0" err="1">
                <a:latin typeface="Georgia" pitchFamily="18" charset="0"/>
              </a:rPr>
              <a:t>миллиониках</a:t>
            </a:r>
            <a:endParaRPr lang="ru-RU" sz="1400" dirty="0">
              <a:latin typeface="Georgia" pitchFamily="18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707904" y="2996952"/>
            <a:ext cx="497907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defRPr/>
            </a:pPr>
            <a:r>
              <a:rPr lang="en-US" sz="1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     </a:t>
            </a:r>
          </a:p>
          <a:p>
            <a:pPr algn="just">
              <a:defRPr/>
            </a:pPr>
            <a:r>
              <a:rPr lang="en-US" sz="1400" b="1" dirty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 </a:t>
            </a:r>
            <a:r>
              <a:rPr lang="en-US" sz="1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  </a:t>
            </a:r>
            <a:r>
              <a:rPr lang="ru-RU" sz="1400" b="1" dirty="0" smtClean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Запуск </a:t>
            </a:r>
            <a:r>
              <a:rPr lang="ru-RU" sz="1400" b="1" dirty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сайта 3 октября 2011 г. </a:t>
            </a:r>
            <a:endParaRPr lang="en-US" sz="1400" b="1" dirty="0" smtClean="0">
              <a:solidFill>
                <a:srgbClr val="FF0000"/>
              </a:solidFill>
              <a:latin typeface="Georgia" pitchFamily="18" charset="0"/>
              <a:cs typeface="Tahoma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  <a:defRPr/>
            </a:pPr>
            <a:r>
              <a:rPr lang="ru-RU" sz="1400" dirty="0" smtClean="0">
                <a:latin typeface="Georgia" pitchFamily="18" charset="0"/>
                <a:cs typeface="Tahoma" pitchFamily="34" charset="0"/>
              </a:rPr>
              <a:t>сайт 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ориентирован на молодую девушку следующими рубриками: мода, красота, отношения, психология, шоу-бизнес, учеба. </a:t>
            </a:r>
          </a:p>
          <a:p>
            <a:pPr marL="285750" indent="-285750" algn="just">
              <a:buFont typeface="Wingdings" pitchFamily="2" charset="2"/>
              <a:buChar char="ü"/>
              <a:defRPr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новые интерактивные и развлекательные «фишки» - </a:t>
            </a:r>
          </a:p>
          <a:p>
            <a:pPr algn="just">
              <a:defRPr/>
            </a:pPr>
            <a:r>
              <a:rPr lang="ru-RU" sz="1400" dirty="0">
                <a:latin typeface="Georgia" pitchFamily="18" charset="0"/>
                <a:cs typeface="Tahoma" pitchFamily="34" charset="0"/>
              </a:rPr>
              <a:t>    конкурсы, блоги, консультации специалистов. </a:t>
            </a:r>
          </a:p>
          <a:p>
            <a:pPr marL="285750" indent="-285750" algn="just">
              <a:buFont typeface="Wingdings" pitchFamily="2" charset="2"/>
              <a:buChar char="ü"/>
              <a:defRPr/>
            </a:pPr>
            <a:r>
              <a:rPr lang="ru-RU" sz="1400" b="1" dirty="0">
                <a:latin typeface="Georgia" pitchFamily="18" charset="0"/>
                <a:cs typeface="Tahoma" pitchFamily="34" charset="0"/>
              </a:rPr>
              <a:t>Новые сервисы видео-и фото уроки 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по созданию образа: укладки, прически, макияжа.</a:t>
            </a:r>
          </a:p>
          <a:p>
            <a:pPr marL="342900" indent="-342900" algn="just">
              <a:buFont typeface="Wingdings" pitchFamily="2" charset="2"/>
              <a:buChar char="ü"/>
              <a:defRPr/>
            </a:pPr>
            <a:r>
              <a:rPr lang="ru-RU" sz="1400" b="1" dirty="0">
                <a:latin typeface="Georgia" pitchFamily="18" charset="0"/>
                <a:cs typeface="Tahoma" pitchFamily="34" charset="0"/>
              </a:rPr>
              <a:t>сайт интегрируется с социальными сетями</a:t>
            </a: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ahoma" pitchFamily="34" charset="0"/>
              </a:rPr>
              <a:t> 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(</a:t>
            </a:r>
            <a:r>
              <a:rPr lang="ru-RU" sz="1400" dirty="0" err="1">
                <a:latin typeface="Georgia" pitchFamily="18" charset="0"/>
                <a:cs typeface="Tahoma" pitchFamily="34" charset="0"/>
              </a:rPr>
              <a:t>Twitter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, </a:t>
            </a:r>
            <a:r>
              <a:rPr lang="ru-RU" sz="1400" dirty="0" err="1">
                <a:latin typeface="Georgia" pitchFamily="18" charset="0"/>
                <a:cs typeface="Tahoma" pitchFamily="34" charset="0"/>
              </a:rPr>
              <a:t>Facebook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, </a:t>
            </a:r>
            <a:r>
              <a:rPr lang="ru-RU" sz="1400" dirty="0" err="1">
                <a:latin typeface="Georgia" pitchFamily="18" charset="0"/>
                <a:cs typeface="Tahoma" pitchFamily="34" charset="0"/>
              </a:rPr>
              <a:t>VKontact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, </a:t>
            </a:r>
            <a:r>
              <a:rPr lang="ru-RU" sz="1400" dirty="0" err="1">
                <a:latin typeface="Georgia" pitchFamily="18" charset="0"/>
                <a:cs typeface="Tahoma" pitchFamily="34" charset="0"/>
              </a:rPr>
              <a:t>Google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+, </a:t>
            </a:r>
            <a:r>
              <a:rPr lang="ru-RU" sz="1400" dirty="0" err="1">
                <a:latin typeface="Georgia" pitchFamily="18" charset="0"/>
                <a:cs typeface="Tahoma" pitchFamily="34" charset="0"/>
              </a:rPr>
              <a:t>Livejournal</a:t>
            </a:r>
            <a:r>
              <a:rPr lang="ru-RU" sz="1400" dirty="0">
                <a:latin typeface="Georgia" pitchFamily="18" charset="0"/>
                <a:cs typeface="Tahoma" pitchFamily="34" charset="0"/>
              </a:rPr>
              <a:t>, mail.ru, odnoklassniki.ru</a:t>
            </a:r>
            <a:r>
              <a:rPr lang="ru-RU" sz="1400" dirty="0" smtClean="0">
                <a:latin typeface="Georgia" pitchFamily="18" charset="0"/>
                <a:cs typeface="Tahoma" pitchFamily="34" charset="0"/>
              </a:rPr>
              <a:t>)</a:t>
            </a:r>
            <a:endParaRPr lang="en-US" sz="1400" dirty="0" smtClean="0">
              <a:latin typeface="Georgia" pitchFamily="18" charset="0"/>
              <a:cs typeface="Tahoma" pitchFamily="34" charset="0"/>
            </a:endParaRPr>
          </a:p>
          <a:p>
            <a:pPr marL="171450" indent="-171450" algn="just">
              <a:buFont typeface="Wingdings" pitchFamily="2" charset="2"/>
              <a:buChar char="Ø"/>
              <a:defRPr/>
            </a:pPr>
            <a:endParaRPr lang="ru-RU" sz="1400" dirty="0">
              <a:latin typeface="Georgia" pitchFamily="18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200" dirty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В ближайшее время появятся мультимедийные решения, такие как </a:t>
            </a:r>
            <a:r>
              <a:rPr lang="ru-RU" sz="1200" dirty="0" err="1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флеш</a:t>
            </a:r>
            <a:r>
              <a:rPr lang="ru-RU" sz="1200" dirty="0">
                <a:solidFill>
                  <a:srgbClr val="FF0000"/>
                </a:solidFill>
                <a:latin typeface="Georgia" pitchFamily="18" charset="0"/>
                <a:cs typeface="Tahoma" pitchFamily="34" charset="0"/>
              </a:rPr>
              <a:t>-игры, а также психологические тесты</a:t>
            </a:r>
            <a:r>
              <a:rPr lang="ru-RU" sz="1200" dirty="0">
                <a:latin typeface="Georgia" pitchFamily="18" charset="0"/>
                <a:cs typeface="Tahoma" pitchFamily="34" charset="0"/>
              </a:rPr>
              <a:t>. </a:t>
            </a:r>
            <a:endParaRPr lang="en-US" sz="1200" dirty="0">
              <a:latin typeface="Georgia" pitchFamily="18" charset="0"/>
              <a:cs typeface="Tahoma" pitchFamily="34" charset="0"/>
            </a:endParaRPr>
          </a:p>
          <a:p>
            <a:pPr eaLnBrk="1" hangingPunct="1">
              <a:defRPr/>
            </a:pPr>
            <a:r>
              <a:rPr lang="ru-RU" sz="1400" dirty="0" smtClean="0">
                <a:latin typeface="Georgia" pitchFamily="18" charset="0"/>
              </a:rPr>
              <a:t> </a:t>
            </a:r>
          </a:p>
        </p:txBody>
      </p:sp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136720" y="6381328"/>
            <a:ext cx="364610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1000" dirty="0">
                <a:latin typeface="Tahoma" pitchFamily="34" charset="0"/>
              </a:rPr>
              <a:t>*  </a:t>
            </a:r>
            <a:r>
              <a:rPr lang="en-US" sz="1000" dirty="0">
                <a:latin typeface="Tahoma" pitchFamily="34" charset="0"/>
              </a:rPr>
              <a:t>Data</a:t>
            </a:r>
            <a:r>
              <a:rPr lang="ru-RU" sz="1000" dirty="0">
                <a:latin typeface="Tahoma" pitchFamily="34" charset="0"/>
              </a:rPr>
              <a:t> </a:t>
            </a:r>
            <a:r>
              <a:rPr lang="en-US" sz="1000" dirty="0">
                <a:latin typeface="Tahoma" pitchFamily="34" charset="0"/>
              </a:rPr>
              <a:t>Google Analytics</a:t>
            </a:r>
            <a:r>
              <a:rPr lang="ru-RU" sz="1000" dirty="0">
                <a:latin typeface="Tahoma" pitchFamily="34" charset="0"/>
              </a:rPr>
              <a:t>,</a:t>
            </a:r>
            <a:r>
              <a:rPr lang="en-US" sz="1000" dirty="0">
                <a:latin typeface="Tahoma" pitchFamily="34" charset="0"/>
              </a:rPr>
              <a:t> dec, 2012 (Ukrainain traffic) </a:t>
            </a:r>
            <a:endParaRPr lang="ru-RU" sz="1000" dirty="0">
              <a:latin typeface="Tahoma" pitchFamily="34" charset="0"/>
            </a:endParaRPr>
          </a:p>
          <a:p>
            <a:r>
              <a:rPr lang="ru-RU" sz="1000" dirty="0">
                <a:latin typeface="Tahoma" pitchFamily="34" charset="0"/>
              </a:rPr>
              <a:t>** </a:t>
            </a:r>
            <a:r>
              <a:rPr lang="en-US" sz="1000" dirty="0" err="1">
                <a:latin typeface="Tahoma" pitchFamily="34" charset="0"/>
              </a:rPr>
              <a:t>Gemius</a:t>
            </a:r>
            <a:r>
              <a:rPr lang="en-US" sz="1000" dirty="0">
                <a:latin typeface="Tahoma" pitchFamily="34" charset="0"/>
              </a:rPr>
              <a:t>, dec 2012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40" y="1604821"/>
            <a:ext cx="3071463" cy="4634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439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My Documents\My Picture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0" y="116632"/>
            <a:ext cx="8944880" cy="666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9552" y="692693"/>
            <a:ext cx="8229600" cy="652463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5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</a:rPr>
              <a:t>ПРИГЛАШАЕМ К СОТРУДНИЧЕСТВУ </a:t>
            </a:r>
            <a:endParaRPr lang="ru-RU" sz="2500" b="1" dirty="0"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619" y="1670276"/>
            <a:ext cx="1039722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3099" y="4399803"/>
            <a:ext cx="956810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3" descr="D:\My Documents\My Pictures\58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966" y="1373019"/>
            <a:ext cx="1636364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2" descr="D:\My Documents\My Pictures\64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575" y="1633080"/>
            <a:ext cx="956811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92001" y="4399803"/>
            <a:ext cx="959998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6" name="Picture 16" descr="D:\My Documents\My Pictures\651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20" y="4418964"/>
            <a:ext cx="956810" cy="14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8" name="Прямоугольник 17"/>
          <p:cNvSpPr/>
          <p:nvPr/>
        </p:nvSpPr>
        <p:spPr>
          <a:xfrm>
            <a:off x="99560" y="3157755"/>
            <a:ext cx="24121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ОЛЬГА ШАТИЛО 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Старший менеджер женских изданий,</a:t>
            </a:r>
          </a:p>
          <a:p>
            <a:pPr algn="ctr"/>
            <a:r>
              <a:rPr lang="en-US" sz="1000" u="sng" dirty="0">
                <a:solidFill>
                  <a:srgbClr val="000000"/>
                </a:solidFill>
                <a:hlinkClick r:id="rId9"/>
              </a:rPr>
              <a:t>Olga.Shatilo@edipresse.com.ua</a:t>
            </a:r>
            <a:endParaRPr lang="ru-RU" sz="1000" u="sng" dirty="0">
              <a:solidFill>
                <a:srgbClr val="000000"/>
              </a:solidFill>
            </a:endParaRP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067-240-11-53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61318" y="5949280"/>
            <a:ext cx="237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ОЛЬГА ЮРЧУК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Менеджер по рекламе</a:t>
            </a:r>
          </a:p>
          <a:p>
            <a:pPr algn="ctr"/>
            <a:r>
              <a:rPr lang="en-US" sz="1000" u="sng" dirty="0">
                <a:solidFill>
                  <a:srgbClr val="000000"/>
                </a:solidFill>
                <a:hlinkClick r:id="rId10"/>
              </a:rPr>
              <a:t>Olga.Yurchuk@edipresse.com.ua</a:t>
            </a:r>
            <a:endParaRPr lang="en-US" sz="1000" u="sng" dirty="0">
              <a:solidFill>
                <a:srgbClr val="000000"/>
              </a:solidFill>
            </a:endParaRP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067-536-63-23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363399" y="3194381"/>
            <a:ext cx="24172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КОПОТЬ ТАТЬЯНА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нач. отдела рекламы женских изданий,</a:t>
            </a:r>
          </a:p>
          <a:p>
            <a:pPr algn="ctr"/>
            <a:r>
              <a:rPr lang="ru-RU" sz="1000" u="sng" dirty="0">
                <a:solidFill>
                  <a:srgbClr val="000000"/>
                </a:solidFill>
                <a:hlinkClick r:id="rId11"/>
              </a:rPr>
              <a:t>Tatyana.Kopot@edipresse.com.ua</a:t>
            </a:r>
            <a:endParaRPr lang="ru-RU" sz="1000" u="sng" dirty="0">
              <a:solidFill>
                <a:srgbClr val="000000"/>
              </a:solidFill>
            </a:endParaRP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067-234-55-56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275856" y="5929958"/>
            <a:ext cx="2592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АЛЛА ТИЩЕНКО 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Менеджер по рекламе</a:t>
            </a:r>
          </a:p>
          <a:p>
            <a:pPr algn="ctr"/>
            <a:r>
              <a:rPr lang="en-US" sz="1000" u="sng" dirty="0">
                <a:solidFill>
                  <a:srgbClr val="000000"/>
                </a:solidFill>
                <a:hlinkClick r:id="rId12"/>
              </a:rPr>
              <a:t>Alla.Tishchenko@edipresse.com.ua</a:t>
            </a:r>
            <a:endParaRPr lang="ru-RU" sz="1000" u="sng" dirty="0">
              <a:solidFill>
                <a:srgbClr val="000000"/>
              </a:solidFill>
            </a:endParaRP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067-463-02-97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454763" y="3157755"/>
            <a:ext cx="2664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ВИКТОРИЯ СЕРКИНА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Бренд-менеджер женских изданий,</a:t>
            </a:r>
          </a:p>
          <a:p>
            <a:pPr algn="ctr"/>
            <a:r>
              <a:rPr lang="en-US" sz="1000" dirty="0">
                <a:hlinkClick r:id="rId13"/>
              </a:rPr>
              <a:t>Viktoriya.Serkina@edipresse.ua</a:t>
            </a:r>
            <a:endParaRPr lang="ru-RU" sz="1000" dirty="0"/>
          </a:p>
          <a:p>
            <a:pPr algn="ctr"/>
            <a:r>
              <a:rPr lang="ru-RU" sz="1000" b="1" dirty="0"/>
              <a:t>067-658-84-15</a:t>
            </a:r>
            <a:endParaRPr lang="ru-RU" sz="1000" b="1" dirty="0">
              <a:solidFill>
                <a:srgbClr val="0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466489" y="5926968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rgbClr val="000000"/>
                </a:solidFill>
              </a:rPr>
              <a:t>ЛИЛИЯ СПАСИЧЕНКО</a:t>
            </a:r>
          </a:p>
          <a:p>
            <a:pPr algn="ctr"/>
            <a:r>
              <a:rPr lang="ru-RU" sz="1000" b="1" dirty="0">
                <a:solidFill>
                  <a:srgbClr val="000000"/>
                </a:solidFill>
              </a:rPr>
              <a:t>Менеджер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ru-RU" sz="1000" b="1" dirty="0">
                <a:solidFill>
                  <a:srgbClr val="000000"/>
                </a:solidFill>
              </a:rPr>
              <a:t>по рекламе</a:t>
            </a:r>
          </a:p>
          <a:p>
            <a:pPr algn="ctr"/>
            <a:r>
              <a:rPr lang="en-US" sz="1000" dirty="0">
                <a:hlinkClick r:id="rId14"/>
              </a:rPr>
              <a:t>Liliya.Spasichenko@edipresse.ua</a:t>
            </a:r>
            <a:endParaRPr lang="ru-RU" sz="1000" dirty="0"/>
          </a:p>
          <a:p>
            <a:pPr algn="ctr"/>
            <a:r>
              <a:rPr lang="ru-RU" sz="1000" b="1" dirty="0"/>
              <a:t>(044) 498-9880</a:t>
            </a:r>
          </a:p>
        </p:txBody>
      </p:sp>
    </p:spTree>
    <p:extLst>
      <p:ext uri="{BB962C8B-B14F-4D97-AF65-F5344CB8AC3E}">
        <p14:creationId xmlns:p14="http://schemas.microsoft.com/office/powerpoint/2010/main" val="1493043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2214</TotalTime>
  <Words>900</Words>
  <Application>Microsoft Office PowerPoint</Application>
  <PresentationFormat>Экран (4:3)</PresentationFormat>
  <Paragraphs>159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Lidiya Bilan</cp:lastModifiedBy>
  <cp:revision>105</cp:revision>
  <dcterms:modified xsi:type="dcterms:W3CDTF">2013-02-11T13:58:19Z</dcterms:modified>
</cp:coreProperties>
</file>