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87" r:id="rId3"/>
    <p:sldId id="295" r:id="rId4"/>
    <p:sldId id="270" r:id="rId5"/>
    <p:sldId id="272" r:id="rId6"/>
    <p:sldId id="296" r:id="rId7"/>
    <p:sldId id="273" r:id="rId8"/>
    <p:sldId id="258" r:id="rId9"/>
    <p:sldId id="288" r:id="rId10"/>
    <p:sldId id="297" r:id="rId11"/>
    <p:sldId id="275" r:id="rId12"/>
    <p:sldId id="289" r:id="rId13"/>
    <p:sldId id="291" r:id="rId14"/>
    <p:sldId id="298" r:id="rId15"/>
    <p:sldId id="301" r:id="rId16"/>
    <p:sldId id="276" r:id="rId17"/>
    <p:sldId id="277" r:id="rId18"/>
    <p:sldId id="260" r:id="rId19"/>
    <p:sldId id="286" r:id="rId20"/>
  </p:sldIdLst>
  <p:sldSz cx="9144000" cy="6858000" type="screen4x3"/>
  <p:notesSz cx="6742113" cy="98758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C5FF"/>
    <a:srgbClr val="990099"/>
    <a:srgbClr val="D5ABFF"/>
    <a:srgbClr val="CC99FF"/>
    <a:srgbClr val="CCCCFF"/>
    <a:srgbClr val="CC66FF"/>
    <a:srgbClr val="660066"/>
    <a:srgbClr val="FF0066"/>
    <a:srgbClr val="FF9637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7641" autoAdjust="0"/>
  </p:normalViewPr>
  <p:slideViewPr>
    <p:cSldViewPr>
      <p:cViewPr>
        <p:scale>
          <a:sx n="60" d="100"/>
          <a:sy n="60" d="100"/>
        </p:scale>
        <p:origin x="-1440" y="-11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WINDOWS\Temporary%20Internet%20Files\Content.Outlook\UYU0GGWF\YL_2006_201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My%20Documents\Edipress\Analize%20sales%20advert\wom_14-18_2007-2011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My%20Documents\Edipress\Analize%20sales%20advert\wom_14-18_2007-201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My%20Documents\Edipress\Analize%20sales%20advert\wom_14-18_2007-2011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My%20Documents\Edipress\Analize%20sales%20advert\wom_14-18_2007-201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369716409968259"/>
          <c:y val="5.4515712883457468E-2"/>
          <c:w val="0.55920081590278503"/>
          <c:h val="0.79018461145696595"/>
        </c:manualLayout>
      </c:layout>
      <c:radarChart>
        <c:radarStyle val="marker"/>
        <c:varyColors val="0"/>
        <c:ser>
          <c:idx val="0"/>
          <c:order val="0"/>
          <c:tx>
            <c:strRef>
              <c:f>psyhogr!$G$9</c:f>
              <c:strCache>
                <c:ptCount val="1"/>
                <c:pt idx="0">
                  <c:v>2006</c:v>
                </c:pt>
              </c:strCache>
            </c:strRef>
          </c:tx>
          <c:spPr>
            <a:ln w="57150">
              <a:solidFill>
                <a:srgbClr val="FFC000"/>
              </a:solidFill>
            </a:ln>
          </c:spPr>
          <c:marker>
            <c:symbol val="none"/>
          </c:marker>
          <c:cat>
            <c:strRef>
              <c:f>psyhogr!$B$11:$B$19</c:f>
              <c:strCache>
                <c:ptCount val="9"/>
                <c:pt idx="0">
                  <c:v>Консерваторы</c:v>
                </c:pt>
                <c:pt idx="1">
                  <c:v>Социально ответственные консерваторы</c:v>
                </c:pt>
                <c:pt idx="2">
                  <c:v>Социально ответственные</c:v>
                </c:pt>
                <c:pt idx="3">
                  <c:v>Социально ответственные новаторы</c:v>
                </c:pt>
                <c:pt idx="4">
                  <c:v>Новаторы</c:v>
                </c:pt>
                <c:pt idx="5">
                  <c:v>Новаторы-индивидуалисты</c:v>
                </c:pt>
                <c:pt idx="6">
                  <c:v>Индивидуалисты</c:v>
                </c:pt>
                <c:pt idx="7">
                  <c:v>Консерваторы-индивидуалисты</c:v>
                </c:pt>
                <c:pt idx="8">
                  <c:v>Середина</c:v>
                </c:pt>
              </c:strCache>
            </c:strRef>
          </c:cat>
          <c:val>
            <c:numRef>
              <c:f>psyhogr!$G$11:$G$19</c:f>
              <c:numCache>
                <c:formatCode>General</c:formatCode>
                <c:ptCount val="9"/>
                <c:pt idx="0">
                  <c:v>2.2999999999999998</c:v>
                </c:pt>
                <c:pt idx="1">
                  <c:v>5.7</c:v>
                </c:pt>
                <c:pt idx="2">
                  <c:v>6.9</c:v>
                </c:pt>
                <c:pt idx="3">
                  <c:v>14.9</c:v>
                </c:pt>
                <c:pt idx="4">
                  <c:v>17.2</c:v>
                </c:pt>
                <c:pt idx="5">
                  <c:v>26.4</c:v>
                </c:pt>
                <c:pt idx="6">
                  <c:v>14.9</c:v>
                </c:pt>
                <c:pt idx="7">
                  <c:v>3.4</c:v>
                </c:pt>
                <c:pt idx="8">
                  <c:v>8</c:v>
                </c:pt>
              </c:numCache>
            </c:numRef>
          </c:val>
        </c:ser>
        <c:ser>
          <c:idx val="2"/>
          <c:order val="1"/>
          <c:tx>
            <c:strRef>
              <c:f>psyhogr!$H$9</c:f>
              <c:strCache>
                <c:ptCount val="1"/>
                <c:pt idx="0">
                  <c:v>2011</c:v>
                </c:pt>
              </c:strCache>
            </c:strRef>
          </c:tx>
          <c:spPr>
            <a:ln w="57150">
              <a:solidFill>
                <a:srgbClr val="FF6699"/>
              </a:solidFill>
            </a:ln>
          </c:spPr>
          <c:marker>
            <c:symbol val="none"/>
          </c:marker>
          <c:cat>
            <c:strRef>
              <c:f>psyhogr!$B$11:$B$19</c:f>
              <c:strCache>
                <c:ptCount val="9"/>
                <c:pt idx="0">
                  <c:v>Консерваторы</c:v>
                </c:pt>
                <c:pt idx="1">
                  <c:v>Социально ответственные консерваторы</c:v>
                </c:pt>
                <c:pt idx="2">
                  <c:v>Социально ответственные</c:v>
                </c:pt>
                <c:pt idx="3">
                  <c:v>Социально ответственные новаторы</c:v>
                </c:pt>
                <c:pt idx="4">
                  <c:v>Новаторы</c:v>
                </c:pt>
                <c:pt idx="5">
                  <c:v>Новаторы-индивидуалисты</c:v>
                </c:pt>
                <c:pt idx="6">
                  <c:v>Индивидуалисты</c:v>
                </c:pt>
                <c:pt idx="7">
                  <c:v>Консерваторы-индивидуалисты</c:v>
                </c:pt>
                <c:pt idx="8">
                  <c:v>Середина</c:v>
                </c:pt>
              </c:strCache>
            </c:strRef>
          </c:cat>
          <c:val>
            <c:numRef>
              <c:f>psyhogr!$H$11:$H$19</c:f>
              <c:numCache>
                <c:formatCode>General</c:formatCode>
                <c:ptCount val="9"/>
                <c:pt idx="0">
                  <c:v>6.5</c:v>
                </c:pt>
                <c:pt idx="1">
                  <c:v>3.7</c:v>
                </c:pt>
                <c:pt idx="2">
                  <c:v>7.5</c:v>
                </c:pt>
                <c:pt idx="3">
                  <c:v>22.4</c:v>
                </c:pt>
                <c:pt idx="4">
                  <c:v>18.7</c:v>
                </c:pt>
                <c:pt idx="5">
                  <c:v>15.9</c:v>
                </c:pt>
                <c:pt idx="6">
                  <c:v>8.4</c:v>
                </c:pt>
                <c:pt idx="7">
                  <c:v>4.7</c:v>
                </c:pt>
                <c:pt idx="8">
                  <c:v>12.1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851712"/>
        <c:axId val="215524096"/>
      </c:radarChart>
      <c:catAx>
        <c:axId val="212851712"/>
        <c:scaling>
          <c:orientation val="minMax"/>
        </c:scaling>
        <c:delete val="0"/>
        <c:axPos val="b"/>
        <c:majorGridlines/>
        <c:majorTickMark val="none"/>
        <c:minorTickMark val="none"/>
        <c:tickLblPos val="nextTo"/>
        <c:spPr>
          <a:ln w="9525">
            <a:noFill/>
          </a:ln>
        </c:spPr>
        <c:crossAx val="215524096"/>
        <c:crosses val="autoZero"/>
        <c:auto val="1"/>
        <c:lblAlgn val="ctr"/>
        <c:lblOffset val="100"/>
        <c:noMultiLvlLbl val="0"/>
      </c:catAx>
      <c:valAx>
        <c:axId val="215524096"/>
        <c:scaling>
          <c:orientation val="minMax"/>
        </c:scaling>
        <c:delete val="0"/>
        <c:axPos val="l"/>
        <c:majorGridlines>
          <c:spPr>
            <a:ln>
              <a:solidFill>
                <a:srgbClr val="990099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28517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3.0632758034552607E-2"/>
          <c:y val="4.4796495732753371E-2"/>
          <c:w val="0.12543946746741733"/>
          <c:h val="0.12921903820449307"/>
        </c:manualLayout>
      </c:layout>
      <c:overlay val="0"/>
    </c:legend>
    <c:plotVisOnly val="1"/>
    <c:dispBlanksAs val="gap"/>
    <c:showDLblsOverMax val="0"/>
  </c:chart>
  <c:spPr>
    <a:effectLst>
      <a:innerShdw blurRad="63500" dist="50800" dir="18900000">
        <a:prstClr val="black">
          <a:alpha val="50000"/>
        </a:prstClr>
      </a:innerShdw>
    </a:effectLst>
  </c:spPr>
  <c:txPr>
    <a:bodyPr/>
    <a:lstStyle/>
    <a:p>
      <a:pPr>
        <a:defRPr sz="1050" b="1">
          <a:solidFill>
            <a:srgbClr val="990099"/>
          </a:solidFill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7934325978432191"/>
          <c:y val="7.4164827755016502E-3"/>
          <c:w val="0.47716523560874191"/>
          <c:h val="0.94968506560146815"/>
        </c:manualLayout>
      </c:layout>
      <c:barChart>
        <c:barDir val="bar"/>
        <c:grouping val="clustered"/>
        <c:varyColors val="0"/>
        <c:ser>
          <c:idx val="0"/>
          <c:order val="0"/>
          <c:tx>
            <c:v>2007</c:v>
          </c:tx>
          <c:spPr>
            <a:solidFill>
              <a:srgbClr val="FFC000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Лист3!$B$51:$B$64</c:f>
              <c:strCache>
                <c:ptCount val="14"/>
                <c:pt idx="0">
                  <c:v>Учеба, повышение квалификации</c:v>
                </c:pt>
                <c:pt idx="1">
                  <c:v>Посещение дискотек, ночных клубов</c:v>
                </c:pt>
                <c:pt idx="2">
                  <c:v>Игра в бильярд, боулинг</c:v>
                </c:pt>
                <c:pt idx="3">
                  <c:v>Посещение кинотеатров</c:v>
                </c:pt>
                <c:pt idx="4">
                  <c:v>Посещение концертов</c:v>
                </c:pt>
                <c:pt idx="5">
                  <c:v>Посещение спортивных клубов, тренажерных залов, бассейнов</c:v>
                </c:pt>
                <c:pt idx="6">
                  <c:v>Компьютерные игры</c:v>
                </c:pt>
                <c:pt idx="7">
                  <c:v>Интернет</c:v>
                </c:pt>
                <c:pt idx="8">
                  <c:v>Посещение ресторанов, кафе</c:v>
                </c:pt>
                <c:pt idx="9">
                  <c:v>Посещение центров красоты (косметолог, солярий, массаж, парикмахерская)</c:v>
                </c:pt>
                <c:pt idx="10">
                  <c:v>Просмотр видео</c:v>
                </c:pt>
                <c:pt idx="11">
                  <c:v>Чтение журналов</c:v>
                </c:pt>
                <c:pt idx="12">
                  <c:v>Слушание музыки</c:v>
                </c:pt>
                <c:pt idx="13">
                  <c:v>Просмотр телепередач</c:v>
                </c:pt>
              </c:strCache>
            </c:strRef>
          </c:cat>
          <c:val>
            <c:numRef>
              <c:f>Лист3!$C$51:$C$64</c:f>
              <c:numCache>
                <c:formatCode>General</c:formatCode>
                <c:ptCount val="14"/>
                <c:pt idx="0">
                  <c:v>85.9</c:v>
                </c:pt>
                <c:pt idx="1">
                  <c:v>56.5</c:v>
                </c:pt>
                <c:pt idx="2">
                  <c:v>26.3</c:v>
                </c:pt>
                <c:pt idx="3">
                  <c:v>67.900000000000006</c:v>
                </c:pt>
                <c:pt idx="4">
                  <c:v>51.6</c:v>
                </c:pt>
                <c:pt idx="5">
                  <c:v>42.7</c:v>
                </c:pt>
                <c:pt idx="6">
                  <c:v>59.9</c:v>
                </c:pt>
                <c:pt idx="7">
                  <c:v>45.2</c:v>
                </c:pt>
                <c:pt idx="8">
                  <c:v>66.2</c:v>
                </c:pt>
                <c:pt idx="9">
                  <c:v>59.6</c:v>
                </c:pt>
                <c:pt idx="10">
                  <c:v>79.3</c:v>
                </c:pt>
                <c:pt idx="11">
                  <c:v>87.6</c:v>
                </c:pt>
                <c:pt idx="12">
                  <c:v>94</c:v>
                </c:pt>
                <c:pt idx="13">
                  <c:v>93.1</c:v>
                </c:pt>
              </c:numCache>
            </c:numRef>
          </c:val>
        </c:ser>
        <c:ser>
          <c:idx val="1"/>
          <c:order val="1"/>
          <c:tx>
            <c:v>2011</c:v>
          </c:tx>
          <c:spPr>
            <a:solidFill>
              <a:srgbClr val="FF6699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Лист3!$B$51:$B$64</c:f>
              <c:strCache>
                <c:ptCount val="14"/>
                <c:pt idx="0">
                  <c:v>Учеба, повышение квалификации</c:v>
                </c:pt>
                <c:pt idx="1">
                  <c:v>Посещение дискотек, ночных клубов</c:v>
                </c:pt>
                <c:pt idx="2">
                  <c:v>Игра в бильярд, боулинг</c:v>
                </c:pt>
                <c:pt idx="3">
                  <c:v>Посещение кинотеатров</c:v>
                </c:pt>
                <c:pt idx="4">
                  <c:v>Посещение концертов</c:v>
                </c:pt>
                <c:pt idx="5">
                  <c:v>Посещение спортивных клубов, тренажерных залов, бассейнов</c:v>
                </c:pt>
                <c:pt idx="6">
                  <c:v>Компьютерные игры</c:v>
                </c:pt>
                <c:pt idx="7">
                  <c:v>Интернет</c:v>
                </c:pt>
                <c:pt idx="8">
                  <c:v>Посещение ресторанов, кафе</c:v>
                </c:pt>
                <c:pt idx="9">
                  <c:v>Посещение центров красоты (косметолог, солярий, массаж, парикмахерская)</c:v>
                </c:pt>
                <c:pt idx="10">
                  <c:v>Просмотр видео</c:v>
                </c:pt>
                <c:pt idx="11">
                  <c:v>Чтение журналов</c:v>
                </c:pt>
                <c:pt idx="12">
                  <c:v>Слушание музыки</c:v>
                </c:pt>
                <c:pt idx="13">
                  <c:v>Просмотр телепередач</c:v>
                </c:pt>
              </c:strCache>
            </c:strRef>
          </c:cat>
          <c:val>
            <c:numRef>
              <c:f>Лист3!$D$51:$D$64</c:f>
              <c:numCache>
                <c:formatCode>General</c:formatCode>
                <c:ptCount val="14"/>
                <c:pt idx="0">
                  <c:v>85.6</c:v>
                </c:pt>
                <c:pt idx="1">
                  <c:v>55.3</c:v>
                </c:pt>
                <c:pt idx="2">
                  <c:v>39.6</c:v>
                </c:pt>
                <c:pt idx="3">
                  <c:v>71</c:v>
                </c:pt>
                <c:pt idx="4">
                  <c:v>57.6</c:v>
                </c:pt>
                <c:pt idx="5">
                  <c:v>46.3</c:v>
                </c:pt>
                <c:pt idx="6">
                  <c:v>65.900000000000006</c:v>
                </c:pt>
                <c:pt idx="7">
                  <c:v>78.2</c:v>
                </c:pt>
                <c:pt idx="8">
                  <c:v>74.599999999999994</c:v>
                </c:pt>
                <c:pt idx="9">
                  <c:v>69.8</c:v>
                </c:pt>
                <c:pt idx="10">
                  <c:v>82.3</c:v>
                </c:pt>
                <c:pt idx="11">
                  <c:v>79.2</c:v>
                </c:pt>
                <c:pt idx="12">
                  <c:v>93.4</c:v>
                </c:pt>
                <c:pt idx="13">
                  <c:v>94.1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6203648"/>
        <c:axId val="216205184"/>
      </c:barChart>
      <c:catAx>
        <c:axId val="216203648"/>
        <c:scaling>
          <c:orientation val="minMax"/>
        </c:scaling>
        <c:delete val="0"/>
        <c:axPos val="l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6205184"/>
        <c:crosses val="autoZero"/>
        <c:auto val="1"/>
        <c:lblAlgn val="ctr"/>
        <c:lblOffset val="100"/>
        <c:noMultiLvlLbl val="0"/>
      </c:catAx>
      <c:valAx>
        <c:axId val="216205184"/>
        <c:scaling>
          <c:orientation val="minMax"/>
        </c:scaling>
        <c:delete val="0"/>
        <c:axPos val="b"/>
        <c:majorGridlines>
          <c:spPr>
            <a:ln>
              <a:solidFill>
                <a:srgbClr val="990099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620364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3.5712467133281446E-2"/>
          <c:y val="3.8126012162636509E-2"/>
          <c:w val="7.824180249813513E-2"/>
          <c:h val="8.5625393702952551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50" b="0">
          <a:solidFill>
            <a:srgbClr val="990099"/>
          </a:solidFill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2717096760616385"/>
          <c:y val="3.3421756247499948E-2"/>
          <c:w val="0.54166878144311514"/>
          <c:h val="0.8679031998759783"/>
        </c:manualLayout>
      </c:layout>
      <c:barChart>
        <c:barDir val="bar"/>
        <c:grouping val="clustered"/>
        <c:varyColors val="0"/>
        <c:ser>
          <c:idx val="0"/>
          <c:order val="0"/>
          <c:tx>
            <c:v>2007</c:v>
          </c:tx>
          <c:spPr>
            <a:solidFill>
              <a:srgbClr val="FFC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Лист3!$B$5:$B$12</c:f>
              <c:strCache>
                <c:ptCount val="8"/>
                <c:pt idx="0">
                  <c:v>Без просмотра ТВ</c:v>
                </c:pt>
                <c:pt idx="1">
                  <c:v>Без чтения книг</c:v>
                </c:pt>
                <c:pt idx="2">
                  <c:v>Без разговоров по мобильному телефону</c:v>
                </c:pt>
                <c:pt idx="3">
                  <c:v>Без обмена SMS</c:v>
                </c:pt>
                <c:pt idx="4">
                  <c:v>Без слушания mp3-плеера</c:v>
                </c:pt>
                <c:pt idx="5">
                  <c:v>Без использования компьютера/ноутбука</c:v>
                </c:pt>
                <c:pt idx="6">
                  <c:v>Без использования электронной почты</c:v>
                </c:pt>
                <c:pt idx="7">
                  <c:v>Без использования Интернет</c:v>
                </c:pt>
              </c:strCache>
            </c:strRef>
          </c:cat>
          <c:val>
            <c:numRef>
              <c:f>Лист3!$C$5:$C$12</c:f>
              <c:numCache>
                <c:formatCode>General</c:formatCode>
                <c:ptCount val="8"/>
                <c:pt idx="0">
                  <c:v>60.5</c:v>
                </c:pt>
                <c:pt idx="1">
                  <c:v>25.1</c:v>
                </c:pt>
                <c:pt idx="2">
                  <c:v>49.5</c:v>
                </c:pt>
                <c:pt idx="3">
                  <c:v>24.1</c:v>
                </c:pt>
                <c:pt idx="4">
                  <c:v>20.100000000000001</c:v>
                </c:pt>
                <c:pt idx="5">
                  <c:v>20.8</c:v>
                </c:pt>
                <c:pt idx="6">
                  <c:v>3.1</c:v>
                </c:pt>
                <c:pt idx="7">
                  <c:v>14.1</c:v>
                </c:pt>
              </c:numCache>
            </c:numRef>
          </c:val>
        </c:ser>
        <c:ser>
          <c:idx val="1"/>
          <c:order val="1"/>
          <c:tx>
            <c:v>2011</c:v>
          </c:tx>
          <c:spPr>
            <a:solidFill>
              <a:srgbClr val="FF6699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Лист3!$B$5:$B$12</c:f>
              <c:strCache>
                <c:ptCount val="8"/>
                <c:pt idx="0">
                  <c:v>Без просмотра ТВ</c:v>
                </c:pt>
                <c:pt idx="1">
                  <c:v>Без чтения книг</c:v>
                </c:pt>
                <c:pt idx="2">
                  <c:v>Без разговоров по мобильному телефону</c:v>
                </c:pt>
                <c:pt idx="3">
                  <c:v>Без обмена SMS</c:v>
                </c:pt>
                <c:pt idx="4">
                  <c:v>Без слушания mp3-плеера</c:v>
                </c:pt>
                <c:pt idx="5">
                  <c:v>Без использования компьютера/ноутбука</c:v>
                </c:pt>
                <c:pt idx="6">
                  <c:v>Без использования электронной почты</c:v>
                </c:pt>
                <c:pt idx="7">
                  <c:v>Без использования Интернет</c:v>
                </c:pt>
              </c:strCache>
            </c:strRef>
          </c:cat>
          <c:val>
            <c:numRef>
              <c:f>Лист3!$D$5:$D$12</c:f>
              <c:numCache>
                <c:formatCode>General</c:formatCode>
                <c:ptCount val="8"/>
                <c:pt idx="0">
                  <c:v>53.5</c:v>
                </c:pt>
                <c:pt idx="1">
                  <c:v>24</c:v>
                </c:pt>
                <c:pt idx="2">
                  <c:v>59.5</c:v>
                </c:pt>
                <c:pt idx="3">
                  <c:v>25.6</c:v>
                </c:pt>
                <c:pt idx="4">
                  <c:v>31.1</c:v>
                </c:pt>
                <c:pt idx="5">
                  <c:v>42.3</c:v>
                </c:pt>
                <c:pt idx="6">
                  <c:v>12</c:v>
                </c:pt>
                <c:pt idx="7">
                  <c:v>55.3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6347392"/>
        <c:axId val="216348928"/>
      </c:barChart>
      <c:catAx>
        <c:axId val="216347392"/>
        <c:scaling>
          <c:orientation val="minMax"/>
        </c:scaling>
        <c:delete val="0"/>
        <c:axPos val="l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6348928"/>
        <c:crosses val="autoZero"/>
        <c:auto val="1"/>
        <c:lblAlgn val="ctr"/>
        <c:lblOffset val="100"/>
        <c:noMultiLvlLbl val="0"/>
      </c:catAx>
      <c:valAx>
        <c:axId val="216348928"/>
        <c:scaling>
          <c:orientation val="minMax"/>
        </c:scaling>
        <c:delete val="0"/>
        <c:axPos val="b"/>
        <c:majorGridlines>
          <c:spPr>
            <a:ln>
              <a:solidFill>
                <a:srgbClr val="990099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6347392"/>
        <c:crosses val="autoZero"/>
        <c:crossBetween val="between"/>
      </c:valAx>
      <c:spPr>
        <a:ln>
          <a:solidFill>
            <a:srgbClr val="990099"/>
          </a:solidFill>
        </a:ln>
      </c:spPr>
    </c:plotArea>
    <c:legend>
      <c:legendPos val="r"/>
      <c:layout>
        <c:manualLayout>
          <c:xMode val="edge"/>
          <c:yMode val="edge"/>
          <c:x val="0.84521909909285375"/>
          <c:y val="0.38175085982671397"/>
          <c:w val="9.7790254614958008E-2"/>
          <c:h val="0.1392713530811174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100" b="1">
          <a:solidFill>
            <a:srgbClr val="990099"/>
          </a:solidFill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v>2007</c:v>
          </c:tx>
          <c:spPr>
            <a:solidFill>
              <a:srgbClr val="FFC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Лист3!$B$33:$B$35</c:f>
              <c:strCache>
                <c:ptCount val="3"/>
                <c:pt idx="0">
                  <c:v>Стационарный персональный компьютер</c:v>
                </c:pt>
                <c:pt idx="1">
                  <c:v>Портативный компьютер (ноутбук, лэптоп)</c:v>
                </c:pt>
                <c:pt idx="2">
                  <c:v>НИЧЕГО</c:v>
                </c:pt>
              </c:strCache>
            </c:strRef>
          </c:cat>
          <c:val>
            <c:numRef>
              <c:f>Лист3!$C$33:$C$35</c:f>
              <c:numCache>
                <c:formatCode>General</c:formatCode>
                <c:ptCount val="3"/>
                <c:pt idx="0">
                  <c:v>45.5</c:v>
                </c:pt>
                <c:pt idx="1">
                  <c:v>8.1</c:v>
                </c:pt>
                <c:pt idx="2">
                  <c:v>49.7</c:v>
                </c:pt>
              </c:numCache>
            </c:numRef>
          </c:val>
        </c:ser>
        <c:ser>
          <c:idx val="1"/>
          <c:order val="1"/>
          <c:tx>
            <c:v>2011</c:v>
          </c:tx>
          <c:spPr>
            <a:solidFill>
              <a:srgbClr val="FF6699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Лист3!$B$33:$B$35</c:f>
              <c:strCache>
                <c:ptCount val="3"/>
                <c:pt idx="0">
                  <c:v>Стационарный персональный компьютер</c:v>
                </c:pt>
                <c:pt idx="1">
                  <c:v>Портативный компьютер (ноутбук, лэптоп)</c:v>
                </c:pt>
                <c:pt idx="2">
                  <c:v>НИЧЕГО</c:v>
                </c:pt>
              </c:strCache>
            </c:strRef>
          </c:cat>
          <c:val>
            <c:numRef>
              <c:f>Лист3!$D$33:$D$35</c:f>
              <c:numCache>
                <c:formatCode>General</c:formatCode>
                <c:ptCount val="3"/>
                <c:pt idx="0">
                  <c:v>61.2</c:v>
                </c:pt>
                <c:pt idx="1">
                  <c:v>20</c:v>
                </c:pt>
                <c:pt idx="2">
                  <c:v>28.5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6370560"/>
        <c:axId val="216372352"/>
      </c:barChart>
      <c:catAx>
        <c:axId val="216370560"/>
        <c:scaling>
          <c:orientation val="minMax"/>
        </c:scaling>
        <c:delete val="0"/>
        <c:axPos val="l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6372352"/>
        <c:crosses val="autoZero"/>
        <c:auto val="1"/>
        <c:lblAlgn val="ctr"/>
        <c:lblOffset val="100"/>
        <c:noMultiLvlLbl val="0"/>
      </c:catAx>
      <c:valAx>
        <c:axId val="216372352"/>
        <c:scaling>
          <c:orientation val="minMax"/>
        </c:scaling>
        <c:delete val="0"/>
        <c:axPos val="b"/>
        <c:majorGridlines>
          <c:spPr>
            <a:ln>
              <a:solidFill>
                <a:srgbClr val="990099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6370560"/>
        <c:crosses val="autoZero"/>
        <c:crossBetween val="between"/>
      </c:valAx>
      <c:spPr>
        <a:ln>
          <a:solidFill>
            <a:srgbClr val="990099"/>
          </a:solidFill>
        </a:ln>
      </c:spPr>
    </c:plotArea>
    <c:plotVisOnly val="1"/>
    <c:dispBlanksAs val="gap"/>
    <c:showDLblsOverMax val="0"/>
  </c:chart>
  <c:txPr>
    <a:bodyPr/>
    <a:lstStyle/>
    <a:p>
      <a:pPr>
        <a:defRPr sz="1200" b="1">
          <a:solidFill>
            <a:srgbClr val="990099"/>
          </a:solidFill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2717432921258419"/>
          <c:y val="3.3643753352032874E-2"/>
          <c:w val="0.55059184403853556"/>
          <c:h val="0.88973518729600309"/>
        </c:manualLayout>
      </c:layout>
      <c:barChart>
        <c:barDir val="bar"/>
        <c:grouping val="clustered"/>
        <c:varyColors val="0"/>
        <c:ser>
          <c:idx val="0"/>
          <c:order val="0"/>
          <c:tx>
            <c:v>2007</c:v>
          </c:tx>
          <c:spPr>
            <a:solidFill>
              <a:srgbClr val="FFC000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Лист3!$B$18:$B$27</c:f>
              <c:strCache>
                <c:ptCount val="10"/>
                <c:pt idx="0">
                  <c:v>для поиска новостей политики, экономики</c:v>
                </c:pt>
                <c:pt idx="1">
                  <c:v>для поиска сайтов производителей товаров и услуг</c:v>
                </c:pt>
                <c:pt idx="2">
                  <c:v>для поиска информации о проведении досуга</c:v>
                </c:pt>
                <c:pt idx="3">
                  <c:v>для поиска событий и происшествий</c:v>
                </c:pt>
                <c:pt idx="4">
                  <c:v>для поиска информации для работы / учёбы</c:v>
                </c:pt>
                <c:pt idx="5">
                  <c:v>для поиска информации для путешествий, туризма</c:v>
                </c:pt>
                <c:pt idx="6">
                  <c:v>для поиска цен на товары и услуги, интернет-магазины</c:v>
                </c:pt>
                <c:pt idx="7">
                  <c:v>для развлечения и общения (чаты, игры, блоги и т.д.)</c:v>
                </c:pt>
                <c:pt idx="8">
                  <c:v>для поиска новостей культуры, шоу-бизнеса</c:v>
                </c:pt>
                <c:pt idx="9">
                  <c:v>для поиска музыки, видео</c:v>
                </c:pt>
              </c:strCache>
            </c:strRef>
          </c:cat>
          <c:val>
            <c:numRef>
              <c:f>Лист3!$C$18:$C$27</c:f>
              <c:numCache>
                <c:formatCode>General</c:formatCode>
                <c:ptCount val="10"/>
                <c:pt idx="0">
                  <c:v>7.9</c:v>
                </c:pt>
                <c:pt idx="1">
                  <c:v>6.2</c:v>
                </c:pt>
                <c:pt idx="2">
                  <c:v>11.2</c:v>
                </c:pt>
                <c:pt idx="3">
                  <c:v>12.2</c:v>
                </c:pt>
                <c:pt idx="4">
                  <c:v>22.8</c:v>
                </c:pt>
                <c:pt idx="5">
                  <c:v>10.8</c:v>
                </c:pt>
                <c:pt idx="6">
                  <c:v>8.3000000000000007</c:v>
                </c:pt>
                <c:pt idx="7">
                  <c:v>18.899999999999999</c:v>
                </c:pt>
                <c:pt idx="8">
                  <c:v>14.3</c:v>
                </c:pt>
                <c:pt idx="9">
                  <c:v>24.5</c:v>
                </c:pt>
              </c:numCache>
            </c:numRef>
          </c:val>
        </c:ser>
        <c:ser>
          <c:idx val="1"/>
          <c:order val="1"/>
          <c:tx>
            <c:v>2011</c:v>
          </c:tx>
          <c:spPr>
            <a:solidFill>
              <a:srgbClr val="FF6699"/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Лист3!$B$18:$B$27</c:f>
              <c:strCache>
                <c:ptCount val="10"/>
                <c:pt idx="0">
                  <c:v>для поиска новостей политики, экономики</c:v>
                </c:pt>
                <c:pt idx="1">
                  <c:v>для поиска сайтов производителей товаров и услуг</c:v>
                </c:pt>
                <c:pt idx="2">
                  <c:v>для поиска информации о проведении досуга</c:v>
                </c:pt>
                <c:pt idx="3">
                  <c:v>для поиска событий и происшествий</c:v>
                </c:pt>
                <c:pt idx="4">
                  <c:v>для поиска информации для работы / учёбы</c:v>
                </c:pt>
                <c:pt idx="5">
                  <c:v>для поиска информации для путешествий, туризма</c:v>
                </c:pt>
                <c:pt idx="6">
                  <c:v>для поиска цен на товары и услуги, интернет-магазины</c:v>
                </c:pt>
                <c:pt idx="7">
                  <c:v>для развлечения и общения (чаты, игры, блоги и т.д.)</c:v>
                </c:pt>
                <c:pt idx="8">
                  <c:v>для поиска новостей культуры, шоу-бизнеса</c:v>
                </c:pt>
                <c:pt idx="9">
                  <c:v>для поиска музыки, видео</c:v>
                </c:pt>
              </c:strCache>
            </c:strRef>
          </c:cat>
          <c:val>
            <c:numRef>
              <c:f>Лист3!$D$18:$D$27</c:f>
              <c:numCache>
                <c:formatCode>General</c:formatCode>
                <c:ptCount val="10"/>
                <c:pt idx="0">
                  <c:v>20</c:v>
                </c:pt>
                <c:pt idx="1">
                  <c:v>22.6</c:v>
                </c:pt>
                <c:pt idx="2">
                  <c:v>32</c:v>
                </c:pt>
                <c:pt idx="3">
                  <c:v>33.9</c:v>
                </c:pt>
                <c:pt idx="4">
                  <c:v>50.9</c:v>
                </c:pt>
                <c:pt idx="5">
                  <c:v>23.8</c:v>
                </c:pt>
                <c:pt idx="6">
                  <c:v>29</c:v>
                </c:pt>
                <c:pt idx="7">
                  <c:v>44.5</c:v>
                </c:pt>
                <c:pt idx="8">
                  <c:v>40</c:v>
                </c:pt>
                <c:pt idx="9">
                  <c:v>62.1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6810624"/>
        <c:axId val="216812160"/>
      </c:barChart>
      <c:catAx>
        <c:axId val="216810624"/>
        <c:scaling>
          <c:orientation val="minMax"/>
        </c:scaling>
        <c:delete val="0"/>
        <c:axPos val="l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txPr>
          <a:bodyPr/>
          <a:lstStyle/>
          <a:p>
            <a:pPr>
              <a:defRPr sz="1400"/>
            </a:pPr>
            <a:endParaRPr lang="ru-RU"/>
          </a:p>
        </c:txPr>
        <c:crossAx val="216812160"/>
        <c:crosses val="autoZero"/>
        <c:auto val="1"/>
        <c:lblAlgn val="ctr"/>
        <c:lblOffset val="100"/>
        <c:noMultiLvlLbl val="0"/>
      </c:catAx>
      <c:valAx>
        <c:axId val="216812160"/>
        <c:scaling>
          <c:orientation val="minMax"/>
        </c:scaling>
        <c:delete val="0"/>
        <c:axPos val="b"/>
        <c:majorGridlines>
          <c:spPr>
            <a:ln>
              <a:solidFill>
                <a:srgbClr val="990099"/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spPr>
          <a:ln>
            <a:solidFill>
              <a:srgbClr val="990099"/>
            </a:solidFill>
          </a:ln>
        </c:spPr>
        <c:crossAx val="216810624"/>
        <c:crosses val="autoZero"/>
        <c:crossBetween val="between"/>
      </c:valAx>
      <c:spPr>
        <a:ln>
          <a:solidFill>
            <a:srgbClr val="990099"/>
          </a:solidFill>
        </a:ln>
      </c:spPr>
    </c:plotArea>
    <c:legend>
      <c:legendPos val="r"/>
      <c:layout>
        <c:manualLayout>
          <c:xMode val="edge"/>
          <c:yMode val="edge"/>
          <c:x val="0.90206240525246295"/>
          <c:y val="0.18724724131602347"/>
          <c:w val="7.7964917463507019E-2"/>
          <c:h val="0.1143381873940203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050" b="1">
          <a:solidFill>
            <a:srgbClr val="990099"/>
          </a:solidFill>
        </a:defRPr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3" cy="493792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0" y="0"/>
            <a:ext cx="2921583" cy="493792"/>
          </a:xfrm>
          <a:prstGeom prst="rect">
            <a:avLst/>
          </a:prstGeom>
        </p:spPr>
        <p:txBody>
          <a:bodyPr vert="horz" lIns="90699" tIns="45350" rIns="90699" bIns="45350" rtlCol="0"/>
          <a:lstStyle>
            <a:lvl1pPr algn="r">
              <a:defRPr sz="1200"/>
            </a:lvl1pPr>
          </a:lstStyle>
          <a:p>
            <a:fld id="{118E52C2-81EF-4472-9291-CC8B616C0F1B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99" tIns="45350" rIns="90699" bIns="4535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91024"/>
            <a:ext cx="5393690" cy="4444127"/>
          </a:xfrm>
          <a:prstGeom prst="rect">
            <a:avLst/>
          </a:prstGeom>
        </p:spPr>
        <p:txBody>
          <a:bodyPr vert="horz" lIns="90699" tIns="45350" rIns="90699" bIns="4535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80332"/>
            <a:ext cx="2921583" cy="493792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0" y="9380332"/>
            <a:ext cx="2921583" cy="493792"/>
          </a:xfrm>
          <a:prstGeom prst="rect">
            <a:avLst/>
          </a:prstGeom>
        </p:spPr>
        <p:txBody>
          <a:bodyPr vert="horz" lIns="90699" tIns="45350" rIns="90699" bIns="45350" rtlCol="0" anchor="b"/>
          <a:lstStyle>
            <a:lvl1pPr algn="r">
              <a:defRPr sz="1200"/>
            </a:lvl1pPr>
          </a:lstStyle>
          <a:p>
            <a:fld id="{05B903C8-68A6-4F79-AA98-D33F9EA5FC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033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Украина входит в топ5 стран по использованию </a:t>
            </a:r>
            <a:r>
              <a:rPr lang="ru-RU" dirty="0" err="1" smtClean="0"/>
              <a:t>соцсетей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B903C8-68A6-4F79-AA98-D33F9EA5FC8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669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B903C8-68A6-4F79-AA98-D33F9EA5FC8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8671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B903C8-68A6-4F79-AA98-D33F9EA5FC8D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759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 помощью комплексной интеграции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B903C8-68A6-4F79-AA98-D33F9EA5FC8D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43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Courier New" pitchFamily="49" charset="0"/>
                <a:cs typeface="Courier New" pitchFamily="49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99009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522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 userDrawn="1"/>
        </p:nvPicPr>
        <p:blipFill rotWithShape="1">
          <a:blip r:embed="rId2" cstate="print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1" t="-186" r="-1521" b="70586"/>
          <a:stretch/>
        </p:blipFill>
        <p:spPr>
          <a:xfrm>
            <a:off x="899592" y="116633"/>
            <a:ext cx="7488832" cy="136815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6984776" cy="1143000"/>
          </a:xfrm>
        </p:spPr>
        <p:txBody>
          <a:bodyPr/>
          <a:lstStyle>
            <a:lvl1pPr>
              <a:defRPr>
                <a:solidFill>
                  <a:srgbClr val="FF0066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975400" cy="64181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1169" y="44624"/>
            <a:ext cx="1227335" cy="67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93850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3" y="6060893"/>
            <a:ext cx="1368152" cy="752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683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329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557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8513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673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657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852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428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6449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676191B-D468-429D-97EE-7143C467D0DF}" type="datetimeFigureOut">
              <a:rPr lang="ru-RU" smtClean="0"/>
              <a:t>06.02.2013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2C543D-26D6-4509-B21B-4D8529BB817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124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35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0" y="-1"/>
            <a:ext cx="9144000" cy="6858001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1628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rgbClr val="FF0066"/>
          </a:solidFill>
          <a:latin typeface="Courier New" pitchFamily="49" charset="0"/>
          <a:ea typeface="+mj-ea"/>
          <a:cs typeface="Courier New" pitchFamily="49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990099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990099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990099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990099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99009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microsoft.com/office/2007/relationships/hdphoto" Target="../media/hdphoto3.wdp"/><Relationship Id="rId9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vkontakte.ru/share.php?url=http://4girls.com.ua/view/108/&amp;title=%D0%9A%D0%B0%D0%BA+%D0%B7%D0%B0%D0%BF%D0%BB%D0%B5%D1%81%D1%82%D0%B8+%D1%8F%D1%80%D0%BA%D1%83%D1%8E+%D0%BA%D0%BE%D1%81%D1%83+(%D0%BC%D0%B0%D1%81%D1%82%D0%B5%D1%80-%D0%BA%D0%BB%D0%B0%D1%81%D1%81)+|+4girls.com.ua&amp;description=%D0%91%D0%BB%D0%B0%D0%B3%D0%BE%D0%B4%D0%B0%D1%80%D1%8F+%D0%BD%D0%B0%D1%88%D0%B5%D0%BC%D1%83+%D0%BC%D0%B0%D1%81%D1%82%D0%B5%D1%80-%D0%BA%D0%BB%D0%B0%D1%81%D1%81%D1%83+%D1%82%D1%8B+%D1%81+%D0%BB%D0%B5%D0%B3%D0%BA%D0%BE%D1%81%D1%82%D1%8C%D1%8E+%D0%BD%D0%B0%D1%83%D1%87%D0%B8%D1%88%D1%8C%D1%81%D1%8F+%D0%B7%D0%B0%D0%BF%D0%BB%D0%B5%D1%82%D0%B0%D1%82%D1%8C+%D0%B2%D0%BE%D1%82+%D1%82%D0%B0%D0%BA%D0%B8%D0%B5+%22%D1%80%D1%8B%D0%B1%D1%8C%D0%B8+%D1%85%D0%B2%D0%BE%D1%81%D1%82%D0%B8%D0%BA%D0%B8%22.&amp;image=http://img.4girls.com.ua/images/content/108_100x100.jpg" TargetMode="External"/><Relationship Id="rId13" Type="http://schemas.microsoft.com/office/2007/relationships/hdphoto" Target="../media/hdphoto6.wdp"/><Relationship Id="rId18" Type="http://schemas.openxmlformats.org/officeDocument/2006/relationships/image" Target="../media/image25.jpeg"/><Relationship Id="rId3" Type="http://schemas.openxmlformats.org/officeDocument/2006/relationships/image" Target="../media/image15.png"/><Relationship Id="rId7" Type="http://schemas.openxmlformats.org/officeDocument/2006/relationships/image" Target="../media/image18.gif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3.gif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witter.com/share?&amp;text=%D0%9A%D0%B0%D0%BA+%D0%B7%D0%B0%D0%BF%D0%BB%D0%B5%D1%81%D1%82%D0%B8+%D1%8F%D1%80%D0%BA%D1%83%D1%8E+%D0%BA%D0%BE%D1%81%D1%83+(%D0%BC%D0%B0%D1%81%D1%82%D0%B5%D1%80-%D0%BA%D0%BB%D0%B0%D1%81%D1%81)&amp;url=http://4girls.com.ua/view/108/&amp;via=4girlsua" TargetMode="External"/><Relationship Id="rId11" Type="http://schemas.openxmlformats.org/officeDocument/2006/relationships/image" Target="../media/image20.gif"/><Relationship Id="rId5" Type="http://schemas.openxmlformats.org/officeDocument/2006/relationships/image" Target="../media/image17.png"/><Relationship Id="rId15" Type="http://schemas.microsoft.com/office/2007/relationships/hdphoto" Target="../media/hdphoto7.wdp"/><Relationship Id="rId10" Type="http://schemas.openxmlformats.org/officeDocument/2006/relationships/hyperlink" Target="http://www.facebook.com/sharer.php?u=http://4girls.com.ua/view/108/&amp;t=%D0%9A%D0%B0%D0%BA+%D0%B7%D0%B0%D0%BF%D0%BB%D0%B5%D1%81%D1%82%D0%B8+%D1%8F%D1%80%D0%BA%D1%83%D1%8E+%D0%BA%D0%BE%D1%81%D1%83+(%D0%BC%D0%B0%D1%81%D1%82%D0%B5%D1%80-%D0%BA%D0%BB%D0%B0%D1%81%D1%81)" TargetMode="External"/><Relationship Id="rId19" Type="http://schemas.openxmlformats.org/officeDocument/2006/relationships/image" Target="../media/image26.png"/><Relationship Id="rId4" Type="http://schemas.openxmlformats.org/officeDocument/2006/relationships/image" Target="../media/image16.png"/><Relationship Id="rId9" Type="http://schemas.openxmlformats.org/officeDocument/2006/relationships/image" Target="../media/image19.gif"/><Relationship Id="rId1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8.wdp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chart" Target="../charts/chart4.xml"/><Relationship Id="rId7" Type="http://schemas.microsoft.com/office/2007/relationships/hdphoto" Target="../media/hdphoto10.wdp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microsoft.com/office/2007/relationships/hdphoto" Target="../media/hdphoto12.wdp"/><Relationship Id="rId5" Type="http://schemas.microsoft.com/office/2007/relationships/hdphoto" Target="../media/hdphoto9.wdp"/><Relationship Id="rId10" Type="http://schemas.openxmlformats.org/officeDocument/2006/relationships/image" Target="../media/image33.png"/><Relationship Id="rId4" Type="http://schemas.openxmlformats.org/officeDocument/2006/relationships/image" Target="../media/image30.png"/><Relationship Id="rId9" Type="http://schemas.microsoft.com/office/2007/relationships/hdphoto" Target="../media/hdphoto1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3.wdp"/><Relationship Id="rId5" Type="http://schemas.openxmlformats.org/officeDocument/2006/relationships/image" Target="../media/image36.png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.png"/><Relationship Id="rId7" Type="http://schemas.microsoft.com/office/2007/relationships/hdphoto" Target="../media/hdphoto15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microsoft.com/office/2007/relationships/hdphoto" Target="../media/hdphoto14.wdp"/><Relationship Id="rId4" Type="http://schemas.openxmlformats.org/officeDocument/2006/relationships/image" Target="../media/image39.png"/><Relationship Id="rId9" Type="http://schemas.microsoft.com/office/2007/relationships/hdphoto" Target="../media/hdphoto16.wdp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8.wdp"/><Relationship Id="rId3" Type="http://schemas.microsoft.com/office/2007/relationships/hdphoto" Target="../media/hdphoto17.wdp"/><Relationship Id="rId7" Type="http://schemas.openxmlformats.org/officeDocument/2006/relationships/image" Target="../media/image46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43.png"/><Relationship Id="rId9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51.jpeg"/><Relationship Id="rId7" Type="http://schemas.openxmlformats.org/officeDocument/2006/relationships/image" Target="../media/image39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11" Type="http://schemas.openxmlformats.org/officeDocument/2006/relationships/image" Target="../media/image43.png"/><Relationship Id="rId5" Type="http://schemas.openxmlformats.org/officeDocument/2006/relationships/image" Target="../media/image53.png"/><Relationship Id="rId10" Type="http://schemas.microsoft.com/office/2007/relationships/hdphoto" Target="../media/hdphoto15.wdp"/><Relationship Id="rId4" Type="http://schemas.openxmlformats.org/officeDocument/2006/relationships/image" Target="../media/image52.png"/><Relationship Id="rId9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28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jpeg"/><Relationship Id="rId4" Type="http://schemas.microsoft.com/office/2007/relationships/hdphoto" Target="../media/hdphoto8.wdp"/><Relationship Id="rId9" Type="http://schemas.openxmlformats.org/officeDocument/2006/relationships/image" Target="../media/image7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28.png"/><Relationship Id="rId7" Type="http://schemas.openxmlformats.org/officeDocument/2006/relationships/image" Target="../media/image7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11" Type="http://schemas.openxmlformats.org/officeDocument/2006/relationships/image" Target="../media/image76.png"/><Relationship Id="rId5" Type="http://schemas.openxmlformats.org/officeDocument/2006/relationships/image" Target="../media/image72.png"/><Relationship Id="rId10" Type="http://schemas.microsoft.com/office/2007/relationships/hdphoto" Target="../media/hdphoto18.wdp"/><Relationship Id="rId4" Type="http://schemas.microsoft.com/office/2007/relationships/hdphoto" Target="../media/hdphoto8.wdp"/><Relationship Id="rId9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102919"/>
            <a:ext cx="4032448" cy="14143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2780928"/>
            <a:ext cx="7632848" cy="1470025"/>
          </a:xfrm>
        </p:spPr>
        <p:txBody>
          <a:bodyPr>
            <a:noAutofit/>
          </a:bodyPr>
          <a:lstStyle/>
          <a:p>
            <a:pPr algn="l"/>
            <a:r>
              <a:rPr lang="ru-RU" sz="6200" b="1" dirty="0" smtClean="0">
                <a:latin typeface="Courier New" pitchFamily="49" charset="0"/>
                <a:cs typeface="Courier New" pitchFamily="49" charset="0"/>
              </a:rPr>
              <a:t>МОЛОДЕЖНЫЙ</a:t>
            </a:r>
            <a:r>
              <a:rPr lang="en-US" sz="6200" b="1" dirty="0" smtClean="0">
                <a:latin typeface="Courier New" pitchFamily="49" charset="0"/>
                <a:cs typeface="Courier New" pitchFamily="49" charset="0"/>
              </a:rPr>
              <a:t/>
            </a:r>
            <a:br>
              <a:rPr lang="en-US" sz="6200" b="1" dirty="0" smtClean="0">
                <a:latin typeface="Courier New" pitchFamily="49" charset="0"/>
                <a:cs typeface="Courier New" pitchFamily="49" charset="0"/>
              </a:rPr>
            </a:br>
            <a:r>
              <a:rPr lang="en-US" sz="6200" dirty="0" smtClean="0"/>
              <a:t>				</a:t>
            </a:r>
            <a:r>
              <a:rPr lang="ru-RU" sz="6200" b="1" dirty="0" smtClean="0">
                <a:latin typeface="Courier New" pitchFamily="49" charset="0"/>
                <a:cs typeface="Courier New" pitchFamily="49" charset="0"/>
              </a:rPr>
              <a:t>СЕГМЕНТ</a:t>
            </a:r>
            <a:endParaRPr lang="ru-RU" sz="62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400800" cy="2232248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ПОЛНЫЙ АПГРЕЙД!</a:t>
            </a:r>
          </a:p>
          <a:p>
            <a:endParaRPr lang="ru-RU" b="1" dirty="0" smtClean="0"/>
          </a:p>
          <a:p>
            <a:endParaRPr lang="ru-RU" b="1" dirty="0"/>
          </a:p>
          <a:p>
            <a:r>
              <a:rPr lang="ru-RU" dirty="0" smtClean="0"/>
              <a:t>201</a:t>
            </a:r>
            <a:r>
              <a:rPr lang="en-US" dirty="0"/>
              <a:t>3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839" y="332656"/>
            <a:ext cx="2808312" cy="1847882"/>
          </a:xfrm>
          <a:prstGeom prst="rect">
            <a:avLst/>
          </a:prstGeom>
          <a:noFill/>
          <a:effectLst>
            <a:outerShdw blurRad="127000" dist="88900" dir="2700000" algn="tl" rotWithShape="0">
              <a:srgbClr val="D60093">
                <a:alpha val="5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249" y="332656"/>
            <a:ext cx="3359785" cy="1847882"/>
          </a:xfrm>
          <a:prstGeom prst="rect">
            <a:avLst/>
          </a:prstGeom>
          <a:noFill/>
          <a:effectLst>
            <a:outerShdw blurRad="127000" dist="88900" dir="2700000" algn="tl" rotWithShape="0">
              <a:srgbClr val="D60093">
                <a:alpha val="5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9293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6984776" cy="10849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Девушка 14-18 лет</a:t>
            </a:r>
            <a:br>
              <a:rPr lang="ru-RU" dirty="0" smtClean="0"/>
            </a:br>
            <a:r>
              <a:rPr lang="ru-RU" dirty="0" smtClean="0"/>
              <a:t>4-5 лет назад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4450" y="1628800"/>
            <a:ext cx="2934841" cy="460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smtClean="0"/>
              <a:t>Прилежная, правильная, хорошо учится</a:t>
            </a:r>
            <a:endParaRPr lang="ru-RU" sz="2000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550155"/>
            <a:ext cx="1824427" cy="121407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18" b="89818" l="0" r="896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50029"/>
            <a:ext cx="1600382" cy="2404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96257">
                        <a14:foregroundMark x1="62032" y1="38290" x2="77005" y2="33829"/>
                        <a14:foregroundMark x1="90374" y1="43494" x2="92513" y2="464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8" y="1383592"/>
            <a:ext cx="1347110" cy="1937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289" y="5272071"/>
            <a:ext cx="1957623" cy="129798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730" b="100000" l="1471" r="100000">
                        <a14:foregroundMark x1="24265" y1="94054" x2="23897" y2="98378"/>
                        <a14:foregroundMark x1="89338" y1="50811" x2="97794" y2="556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3546523"/>
            <a:ext cx="2368119" cy="161066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31640" y="2352503"/>
            <a:ext cx="2952328" cy="7078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ru-RU" sz="2000" dirty="0">
                <a:solidFill>
                  <a:srgbClr val="990099"/>
                </a:solidFill>
              </a:rPr>
              <a:t>Не слишком открыта для внешнего мира и новой информации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880942" y="1690783"/>
            <a:ext cx="3240360" cy="1015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ru-RU" sz="2000" dirty="0">
                <a:solidFill>
                  <a:srgbClr val="990099"/>
                </a:solidFill>
              </a:rPr>
              <a:t>Она знает интернет, но пользуется им не так часто. И то в основном для поиска информации об учебе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823206" y="3745625"/>
            <a:ext cx="3011872" cy="7078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ru-RU" sz="2000" dirty="0">
                <a:solidFill>
                  <a:srgbClr val="990099"/>
                </a:solidFill>
              </a:rPr>
              <a:t>Она иногда общается по </a:t>
            </a:r>
            <a:r>
              <a:rPr lang="en-US" sz="2000" dirty="0" smtClean="0">
                <a:solidFill>
                  <a:srgbClr val="990099"/>
                </a:solidFill>
              </a:rPr>
              <a:t>ICQ</a:t>
            </a:r>
            <a:r>
              <a:rPr lang="ru-RU" sz="2000" dirty="0" smtClean="0">
                <a:solidFill>
                  <a:srgbClr val="990099"/>
                </a:solidFill>
              </a:rPr>
              <a:t>, </a:t>
            </a:r>
            <a:r>
              <a:rPr lang="en-US" sz="2000" dirty="0" smtClean="0">
                <a:solidFill>
                  <a:srgbClr val="990099"/>
                </a:solidFill>
              </a:rPr>
              <a:t>Skype</a:t>
            </a:r>
            <a:r>
              <a:rPr lang="ru-RU" sz="2000" dirty="0" smtClean="0">
                <a:solidFill>
                  <a:srgbClr val="990099"/>
                </a:solidFill>
              </a:rPr>
              <a:t>, </a:t>
            </a:r>
            <a:r>
              <a:rPr lang="ru-RU" sz="2000" dirty="0">
                <a:solidFill>
                  <a:srgbClr val="990099"/>
                </a:solidFill>
              </a:rPr>
              <a:t>но живое общение ей ничего не заменит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082985" y="3692845"/>
            <a:ext cx="3038317" cy="7078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ru-RU" sz="2000" dirty="0">
                <a:solidFill>
                  <a:srgbClr val="990099"/>
                </a:solidFill>
              </a:rPr>
              <a:t>Она обожает дискотеки, концерты, </a:t>
            </a:r>
            <a:r>
              <a:rPr lang="ru-RU" sz="2000" dirty="0" smtClean="0">
                <a:solidFill>
                  <a:srgbClr val="990099"/>
                </a:solidFill>
              </a:rPr>
              <a:t>кинотеатры, пикники</a:t>
            </a:r>
            <a:endParaRPr lang="ru-RU" sz="2000" dirty="0">
              <a:solidFill>
                <a:srgbClr val="990099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95936" y="5729290"/>
            <a:ext cx="4572000" cy="7078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ru-RU" sz="2000" dirty="0">
                <a:solidFill>
                  <a:srgbClr val="990099"/>
                </a:solidFill>
              </a:rPr>
              <a:t>Даже не подозревает о существовании социальных сетей</a:t>
            </a:r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760" y="3533682"/>
            <a:ext cx="1243830" cy="1636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4285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8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8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8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8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4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8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200"/>
                            </p:stCondLst>
                            <p:childTnLst>
                              <p:par>
                                <p:cTn id="44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8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6984776" cy="10849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Девушка 14-18 лет сегодня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5470063"/>
            <a:ext cx="2024063" cy="13430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1566156"/>
            <a:ext cx="1592187" cy="121006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112" y="2816402"/>
            <a:ext cx="1974716" cy="147913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74159" y="1709522"/>
            <a:ext cx="1872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990099"/>
                </a:solidFill>
              </a:rPr>
              <a:t>Новатор! Яркая</a:t>
            </a:r>
            <a:r>
              <a:rPr lang="ru-RU" dirty="0">
                <a:solidFill>
                  <a:srgbClr val="990099"/>
                </a:solidFill>
              </a:rPr>
              <a:t>, </a:t>
            </a:r>
            <a:r>
              <a:rPr lang="ru-RU" dirty="0" err="1">
                <a:solidFill>
                  <a:srgbClr val="990099"/>
                </a:solidFill>
              </a:rPr>
              <a:t>драйвовая</a:t>
            </a:r>
            <a:r>
              <a:rPr lang="ru-RU" dirty="0">
                <a:solidFill>
                  <a:srgbClr val="990099"/>
                </a:solidFill>
              </a:rPr>
              <a:t>, общительная</a:t>
            </a:r>
            <a:r>
              <a:rPr lang="ru-RU" dirty="0" smtClean="0">
                <a:solidFill>
                  <a:srgbClr val="990099"/>
                </a:solidFill>
              </a:rPr>
              <a:t>!</a:t>
            </a:r>
            <a:endParaRPr lang="ru-RU" dirty="0">
              <a:solidFill>
                <a:srgbClr val="990099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398597" y="1876151"/>
            <a:ext cx="24153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990099"/>
                </a:solidFill>
              </a:rPr>
              <a:t>М</a:t>
            </a:r>
            <a:r>
              <a:rPr lang="ru-RU" dirty="0" smtClean="0">
                <a:solidFill>
                  <a:srgbClr val="990099"/>
                </a:solidFill>
              </a:rPr>
              <a:t>одница</a:t>
            </a:r>
            <a:r>
              <a:rPr lang="ru-RU" dirty="0">
                <a:solidFill>
                  <a:srgbClr val="990099"/>
                </a:solidFill>
              </a:rPr>
              <a:t>, следит за собой, знает все новинки и </a:t>
            </a:r>
            <a:r>
              <a:rPr lang="ru-RU" dirty="0" smtClean="0">
                <a:solidFill>
                  <a:srgbClr val="990099"/>
                </a:solidFill>
              </a:rPr>
              <a:t>тенденции</a:t>
            </a:r>
            <a:endParaRPr lang="ru-RU" dirty="0">
              <a:solidFill>
                <a:srgbClr val="99009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3608" y="3095204"/>
            <a:ext cx="65655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990099"/>
                </a:solidFill>
              </a:rPr>
              <a:t>Все </a:t>
            </a:r>
            <a:r>
              <a:rPr lang="ru-RU" dirty="0">
                <a:solidFill>
                  <a:srgbClr val="990099"/>
                </a:solidFill>
              </a:rPr>
              <a:t>больше проводит времени в Интернете. Ведь там целая жизнь! Музыка, кино, видео, учеба, игры, </a:t>
            </a:r>
            <a:r>
              <a:rPr lang="ru-RU" dirty="0" err="1">
                <a:solidFill>
                  <a:srgbClr val="990099"/>
                </a:solidFill>
              </a:rPr>
              <a:t>шоубиз</a:t>
            </a:r>
            <a:r>
              <a:rPr lang="ru-RU" dirty="0">
                <a:solidFill>
                  <a:srgbClr val="990099"/>
                </a:solidFill>
              </a:rPr>
              <a:t> и многое-многое другое! А главное там можно общаться в режиме реального времени: здесь и сейчас без ограничений и </a:t>
            </a:r>
            <a:r>
              <a:rPr lang="ru-RU" dirty="0" smtClean="0">
                <a:solidFill>
                  <a:srgbClr val="990099"/>
                </a:solidFill>
              </a:rPr>
              <a:t>границ</a:t>
            </a:r>
            <a:endParaRPr lang="ru-RU" dirty="0">
              <a:solidFill>
                <a:srgbClr val="990099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050541" y="4378434"/>
            <a:ext cx="59190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990099"/>
                </a:solidFill>
              </a:rPr>
              <a:t>И конечно она обожает социальные сети: у нее нет особых предпочтений, поэтому имеет по профилю в каждой сети. </a:t>
            </a:r>
            <a:r>
              <a:rPr lang="ru-RU" dirty="0" err="1">
                <a:solidFill>
                  <a:srgbClr val="990099"/>
                </a:solidFill>
              </a:rPr>
              <a:t>Лайкни</a:t>
            </a:r>
            <a:r>
              <a:rPr lang="ru-RU" dirty="0">
                <a:solidFill>
                  <a:srgbClr val="990099"/>
                </a:solidFill>
              </a:rPr>
              <a:t>, </a:t>
            </a:r>
            <a:r>
              <a:rPr lang="ru-RU" dirty="0" err="1">
                <a:solidFill>
                  <a:srgbClr val="990099"/>
                </a:solidFill>
              </a:rPr>
              <a:t>твитни</a:t>
            </a:r>
            <a:r>
              <a:rPr lang="ru-RU" dirty="0">
                <a:solidFill>
                  <a:srgbClr val="990099"/>
                </a:solidFill>
              </a:rPr>
              <a:t>, </a:t>
            </a:r>
            <a:r>
              <a:rPr lang="ru-RU" dirty="0" err="1">
                <a:solidFill>
                  <a:srgbClr val="990099"/>
                </a:solidFill>
              </a:rPr>
              <a:t>заютьюбь</a:t>
            </a:r>
            <a:r>
              <a:rPr lang="ru-RU" dirty="0">
                <a:solidFill>
                  <a:srgbClr val="990099"/>
                </a:solidFill>
              </a:rPr>
              <a:t> – нормальный лексикон для нее </a:t>
            </a:r>
            <a:r>
              <a:rPr lang="ru-RU" dirty="0" smtClean="0">
                <a:solidFill>
                  <a:srgbClr val="990099"/>
                </a:solidFill>
              </a:rPr>
              <a:t>сегодня</a:t>
            </a:r>
            <a:endParaRPr lang="ru-RU" dirty="0">
              <a:solidFill>
                <a:srgbClr val="990099"/>
              </a:solidFill>
            </a:endParaRPr>
          </a:p>
        </p:txBody>
      </p:sp>
      <p:pic>
        <p:nvPicPr>
          <p:cNvPr id="2057" name="Picture 9" descr="Поделиться в Twitter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276" y="4623010"/>
            <a:ext cx="377280" cy="37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Поделиться ВКонтакте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207" y="5029762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Поделиться в Facebook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738" y="5169767"/>
            <a:ext cx="36512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http://t2.gstatic.com/images?q=tbn:ANd9GcTU_L5n1TMy6FwzkwO0CdDXGMTTDEplBaAuzIs7Cg4okSjVBgefjw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50515">
            <a:off x="7240008" y="1565915"/>
            <a:ext cx="936312" cy="936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515" b="96465" l="9804" r="898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875" y="1919436"/>
            <a:ext cx="1028962" cy="798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 descr="YouTube home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-17621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660" y="4457206"/>
            <a:ext cx="374047" cy="364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5" name="Picture 27" descr="http://t0.gstatic.com/images?q=tbn:ANd9GcST_bS_eI_1UMsKMZjbb0P88Z9s2vULIGkb52V6E6wSlJh8D38awA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45728"/>
            <a:ext cx="1766309" cy="14271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972" y="1566156"/>
            <a:ext cx="2136721" cy="168066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35685" y="5805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990099"/>
                </a:solidFill>
              </a:rPr>
              <a:t>У нее разносторонние увлечения, тяга к новому и популярному, она </a:t>
            </a:r>
            <a:r>
              <a:rPr lang="ru-RU" dirty="0" smtClean="0">
                <a:solidFill>
                  <a:srgbClr val="990099"/>
                </a:solidFill>
              </a:rPr>
              <a:t>многогранна и открыта</a:t>
            </a:r>
            <a:endParaRPr lang="ru-RU" dirty="0"/>
          </a:p>
        </p:txBody>
      </p:sp>
      <p:pic>
        <p:nvPicPr>
          <p:cNvPr id="22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20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4" r="74693" b="22178"/>
          <a:stretch/>
        </p:blipFill>
        <p:spPr bwMode="auto">
          <a:xfrm>
            <a:off x="1259632" y="4543049"/>
            <a:ext cx="359454" cy="3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050540" y="4378434"/>
            <a:ext cx="59190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990099"/>
                </a:solidFill>
              </a:rPr>
              <a:t>И конечно она обожает социальные сети: у нее нет особых предпочтений, поэтому имеет по профилю в каждой сети. </a:t>
            </a:r>
            <a:r>
              <a:rPr lang="ru-RU" dirty="0" err="1">
                <a:solidFill>
                  <a:srgbClr val="990099"/>
                </a:solidFill>
              </a:rPr>
              <a:t>Лайкни</a:t>
            </a:r>
            <a:r>
              <a:rPr lang="ru-RU" dirty="0">
                <a:solidFill>
                  <a:srgbClr val="990099"/>
                </a:solidFill>
              </a:rPr>
              <a:t>, </a:t>
            </a:r>
            <a:r>
              <a:rPr lang="ru-RU" dirty="0" err="1">
                <a:solidFill>
                  <a:srgbClr val="990099"/>
                </a:solidFill>
              </a:rPr>
              <a:t>твитни</a:t>
            </a:r>
            <a:r>
              <a:rPr lang="ru-RU" dirty="0">
                <a:solidFill>
                  <a:srgbClr val="990099"/>
                </a:solidFill>
              </a:rPr>
              <a:t>, </a:t>
            </a:r>
            <a:r>
              <a:rPr lang="ru-RU" dirty="0" err="1">
                <a:solidFill>
                  <a:srgbClr val="990099"/>
                </a:solidFill>
              </a:rPr>
              <a:t>заютьюбь</a:t>
            </a:r>
            <a:r>
              <a:rPr lang="ru-RU" dirty="0">
                <a:solidFill>
                  <a:srgbClr val="990099"/>
                </a:solidFill>
              </a:rPr>
              <a:t> – нормальный лексикон для нее </a:t>
            </a:r>
            <a:r>
              <a:rPr lang="ru-RU" dirty="0" smtClean="0">
                <a:solidFill>
                  <a:srgbClr val="990099"/>
                </a:solidFill>
              </a:rPr>
              <a:t>сегодня</a:t>
            </a:r>
            <a:endParaRPr lang="ru-RU" dirty="0">
              <a:solidFill>
                <a:srgbClr val="990099"/>
              </a:solidFill>
            </a:endParaRPr>
          </a:p>
        </p:txBody>
      </p:sp>
      <p:pic>
        <p:nvPicPr>
          <p:cNvPr id="27" name="Picture 27" descr="http://t0.gstatic.com/images?q=tbn:ANd9GcST_bS_eI_1UMsKMZjbb0P88Z9s2vULIGkb52V6E6wSlJh8D38awA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4245728"/>
            <a:ext cx="1766309" cy="14271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20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4" r="74693" b="22178"/>
          <a:stretch/>
        </p:blipFill>
        <p:spPr bwMode="auto">
          <a:xfrm>
            <a:off x="1259631" y="4543049"/>
            <a:ext cx="359454" cy="3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57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8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8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8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8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8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8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8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8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8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8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8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8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8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00"/>
                            </p:stCondLst>
                            <p:childTnLst>
                              <p:par>
                                <p:cTn id="68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8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8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9" grpId="0"/>
      <p:bldP spid="10" grpId="0"/>
      <p:bldP spid="13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9637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00" b="97098" l="2227" r="97237">
                        <a14:foregroundMark x1="42021" y1="89590" x2="51093" y2="88119"/>
                        <a14:foregroundMark x1="52660" y1="91060" x2="60206" y2="90635"/>
                        <a14:foregroundMark x1="61526" y1="90402" x2="70433" y2="90635"/>
                        <a14:backgroundMark x1="41567" y1="85642" x2="50433" y2="82276"/>
                        <a14:backgroundMark x1="55753" y1="73336" x2="65526" y2="74574"/>
                        <a14:backgroundMark x1="66639" y1="75000" x2="76660" y2="77283"/>
                        <a14:backgroundMark x1="76866" y1="76045" x2="85526" y2="77515"/>
                        <a14:backgroundMark x1="75299" y1="26664" x2="85732" y2="29992"/>
                        <a14:backgroundMark x1="56000" y1="19582" x2="62433" y2="23762"/>
                        <a14:backgroundMark x1="62639" y1="24149" x2="71093" y2="25851"/>
                      </a14:backgroundRemoval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4725144"/>
            <a:ext cx="4139952" cy="20061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00" b="97098" l="2227" r="97237">
                        <a14:foregroundMark x1="42021" y1="89590" x2="51093" y2="88119"/>
                        <a14:foregroundMark x1="52660" y1="91060" x2="60206" y2="90635"/>
                        <a14:foregroundMark x1="61526" y1="90402" x2="70433" y2="90635"/>
                        <a14:backgroundMark x1="41567" y1="85642" x2="50433" y2="82276"/>
                        <a14:backgroundMark x1="55753" y1="73336" x2="65526" y2="74574"/>
                        <a14:backgroundMark x1="66639" y1="75000" x2="76660" y2="77283"/>
                        <a14:backgroundMark x1="76866" y1="76045" x2="85526" y2="77515"/>
                        <a14:backgroundMark x1="75299" y1="26664" x2="85732" y2="29992"/>
                        <a14:backgroundMark x1="56000" y1="19582" x2="62433" y2="23762"/>
                        <a14:backgroundMark x1="62639" y1="24149" x2="71093" y2="25851"/>
                      </a14:backgroundRemoval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725144"/>
            <a:ext cx="4320480" cy="22322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Социокультурный портрет ЦА</a:t>
            </a:r>
            <a:endParaRPr lang="ru-RU" sz="32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27761408"/>
              </p:ext>
            </p:extLst>
          </p:nvPr>
        </p:nvGraphicFramePr>
        <p:xfrm>
          <a:off x="1852006" y="1759821"/>
          <a:ext cx="5677594" cy="38352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97768" y="1590544"/>
            <a:ext cx="88569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990099"/>
                </a:solidFill>
              </a:rPr>
              <a:t>С годами, аудитория меняется с точки зрения ценностных ориентаций и социальных установок</a:t>
            </a:r>
            <a:endParaRPr lang="ru-RU" sz="1600" b="1" dirty="0">
              <a:solidFill>
                <a:srgbClr val="9900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8474" y="4925070"/>
            <a:ext cx="332340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Вчера</a:t>
            </a:r>
          </a:p>
          <a:p>
            <a:r>
              <a:rPr lang="ru-RU" sz="1200" i="1" u="sng" dirty="0" smtClean="0">
                <a:solidFill>
                  <a:srgbClr val="990099"/>
                </a:solidFill>
              </a:rPr>
              <a:t>Новаторы индивидуалисты</a:t>
            </a:r>
            <a:r>
              <a:rPr lang="ru-RU" sz="1200" i="1" dirty="0" smtClean="0">
                <a:solidFill>
                  <a:srgbClr val="990099"/>
                </a:solidFill>
              </a:rPr>
              <a:t> </a:t>
            </a:r>
            <a:r>
              <a:rPr lang="ru-RU" sz="1200" dirty="0" smtClean="0">
                <a:solidFill>
                  <a:srgbClr val="990099"/>
                </a:solidFill>
              </a:rPr>
              <a:t>– эгоцентричны и </a:t>
            </a:r>
            <a:r>
              <a:rPr lang="ru-RU" sz="1200" dirty="0" err="1" smtClean="0">
                <a:solidFill>
                  <a:srgbClr val="990099"/>
                </a:solidFill>
              </a:rPr>
              <a:t>сомоуверенны</a:t>
            </a:r>
            <a:r>
              <a:rPr lang="ru-RU" sz="1200" dirty="0" smtClean="0">
                <a:solidFill>
                  <a:srgbClr val="990099"/>
                </a:solidFill>
              </a:rPr>
              <a:t>, очень высокая самооценка. Они не слишком открыты для внешнего мира и не так «дорожат» новой информацией. Их внимание более избирательно.</a:t>
            </a:r>
            <a:endParaRPr lang="ru-RU" sz="1200" dirty="0">
              <a:solidFill>
                <a:srgbClr val="990099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54352" y="4856396"/>
            <a:ext cx="3600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Сегодня</a:t>
            </a:r>
            <a:endParaRPr lang="ru-RU" sz="1200" dirty="0">
              <a:solidFill>
                <a:srgbClr val="990099"/>
              </a:solidFill>
            </a:endParaRPr>
          </a:p>
          <a:p>
            <a:r>
              <a:rPr lang="ru-RU" sz="1200" i="1" u="sng" dirty="0" smtClean="0">
                <a:solidFill>
                  <a:srgbClr val="990099"/>
                </a:solidFill>
              </a:rPr>
              <a:t>Социально ответственные новаторы</a:t>
            </a:r>
            <a:r>
              <a:rPr lang="ru-RU" sz="1200" i="1" dirty="0" smtClean="0">
                <a:solidFill>
                  <a:srgbClr val="990099"/>
                </a:solidFill>
              </a:rPr>
              <a:t> </a:t>
            </a:r>
            <a:r>
              <a:rPr lang="ru-RU" sz="1200" dirty="0" smtClean="0">
                <a:solidFill>
                  <a:srgbClr val="990099"/>
                </a:solidFill>
              </a:rPr>
              <a:t>– уверенны в своих силах и способностях, что позволяет им быть открытыми для информационного воздействия. Любят перемены и все новое, </a:t>
            </a:r>
            <a:r>
              <a:rPr lang="ru-RU" sz="1200" dirty="0">
                <a:solidFill>
                  <a:srgbClr val="990099"/>
                </a:solidFill>
              </a:rPr>
              <a:t>стремятся менять обстановку</a:t>
            </a:r>
            <a:r>
              <a:rPr lang="ru-RU" sz="1200" dirty="0" smtClean="0">
                <a:solidFill>
                  <a:srgbClr val="990099"/>
                </a:solidFill>
              </a:rPr>
              <a:t>. Тратят деньги на себя и на близких, любят делать подарки. Они обращают внимание на рекламу, она облегчает им жизнь, предоставляя выбор.</a:t>
            </a:r>
            <a:endParaRPr lang="ru-RU" sz="1200" dirty="0">
              <a:solidFill>
                <a:srgbClr val="99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186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6984776" cy="1084982"/>
          </a:xfrm>
        </p:spPr>
        <p:txBody>
          <a:bodyPr>
            <a:normAutofit/>
          </a:bodyPr>
          <a:lstStyle/>
          <a:p>
            <a:r>
              <a:rPr lang="ru-RU" sz="3200" dirty="0"/>
              <a:t>Замечены изменения в проведении досуга…</a:t>
            </a:r>
          </a:p>
        </p:txBody>
      </p:sp>
      <p:pic>
        <p:nvPicPr>
          <p:cNvPr id="3074" name="Picture 2" descr="D:\My Documents\Darina.Petrenko\ЮНАЯ ЛЕДИ\РЕЛОНЧ\Медиа Кит\foto\10188397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39"/>
          <a:stretch/>
        </p:blipFill>
        <p:spPr bwMode="auto">
          <a:xfrm>
            <a:off x="7089944" y="1690572"/>
            <a:ext cx="1767433" cy="229713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graphicFrame>
        <p:nvGraphicFramePr>
          <p:cNvPr id="10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5652889"/>
              </p:ext>
            </p:extLst>
          </p:nvPr>
        </p:nvGraphicFramePr>
        <p:xfrm>
          <a:off x="179512" y="1488444"/>
          <a:ext cx="6696744" cy="53641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00" b="97098" l="2227" r="97237">
                        <a14:foregroundMark x1="42021" y1="89590" x2="51093" y2="88119"/>
                        <a14:foregroundMark x1="52660" y1="91060" x2="60206" y2="90635"/>
                        <a14:foregroundMark x1="61526" y1="90402" x2="70433" y2="90635"/>
                        <a14:backgroundMark x1="41567" y1="85642" x2="50433" y2="82276"/>
                        <a14:backgroundMark x1="55753" y1="73336" x2="65526" y2="74574"/>
                        <a14:backgroundMark x1="66639" y1="75000" x2="76660" y2="77283"/>
                        <a14:backgroundMark x1="76866" y1="76045" x2="85526" y2="77515"/>
                        <a14:backgroundMark x1="75299" y1="26664" x2="85732" y2="29992"/>
                        <a14:backgroundMark x1="56000" y1="19582" x2="62433" y2="23762"/>
                        <a14:backgroundMark x1="62639" y1="24149" x2="71093" y2="25851"/>
                      </a14:backgroundRemoval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077072"/>
            <a:ext cx="3024336" cy="2952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80211" y="4221088"/>
            <a:ext cx="2556285" cy="263149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RU" sz="1500" dirty="0">
                <a:solidFill>
                  <a:srgbClr val="990099"/>
                </a:solidFill>
              </a:rPr>
              <a:t>За последние годы существенно изменились увлечения аудитории. Читательницы стали более активны во всех направлениях. Значительно выросла заинтересованность к интернету. Теперь читательницы уделяют ему на </a:t>
            </a:r>
            <a:r>
              <a:rPr lang="ru-RU" sz="1500" b="1" dirty="0" smtClean="0">
                <a:solidFill>
                  <a:srgbClr val="990099"/>
                </a:solidFill>
              </a:rPr>
              <a:t>35% </a:t>
            </a:r>
            <a:r>
              <a:rPr lang="ru-RU" sz="1500" dirty="0">
                <a:solidFill>
                  <a:srgbClr val="990099"/>
                </a:solidFill>
              </a:rPr>
              <a:t>больше времени</a:t>
            </a:r>
            <a:r>
              <a:rPr lang="ru-RU" sz="1500" dirty="0" smtClean="0">
                <a:solidFill>
                  <a:srgbClr val="990099"/>
                </a:solidFill>
              </a:rPr>
              <a:t>!</a:t>
            </a:r>
            <a:endParaRPr lang="ru-RU" sz="1500" dirty="0">
              <a:solidFill>
                <a:srgbClr val="990099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123727" y="3537072"/>
            <a:ext cx="4356483" cy="5400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129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0" grpId="0">
        <p:bldAsOne/>
      </p:bldGraphic>
      <p:bldP spid="7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/>
              <a:t>Без сети и </a:t>
            </a:r>
            <a:r>
              <a:rPr lang="ru-RU" sz="4000" dirty="0" err="1" smtClean="0"/>
              <a:t>мобилки</a:t>
            </a:r>
            <a:r>
              <a:rPr lang="ru-RU" sz="4000" dirty="0" smtClean="0"/>
              <a:t> теперь не жизнь!</a:t>
            </a:r>
            <a:endParaRPr lang="ru-RU" sz="40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9124446"/>
              </p:ext>
            </p:extLst>
          </p:nvPr>
        </p:nvGraphicFramePr>
        <p:xfrm>
          <a:off x="107504" y="1772816"/>
          <a:ext cx="5112568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87642" y="1412776"/>
            <a:ext cx="45484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990099"/>
                </a:solidFill>
              </a:rPr>
              <a:t>Без чего вы не представляете свою жизнь</a:t>
            </a: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323985"/>
              </p:ext>
            </p:extLst>
          </p:nvPr>
        </p:nvGraphicFramePr>
        <p:xfrm>
          <a:off x="5148064" y="3103028"/>
          <a:ext cx="3816424" cy="35663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508104" y="2933751"/>
            <a:ext cx="3168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990099"/>
                </a:solidFill>
              </a:rPr>
              <a:t>Персональный компьютер дома</a:t>
            </a:r>
          </a:p>
        </p:txBody>
      </p:sp>
      <p:sp>
        <p:nvSpPr>
          <p:cNvPr id="8" name="Овал 7"/>
          <p:cNvSpPr/>
          <p:nvPr/>
        </p:nvSpPr>
        <p:spPr>
          <a:xfrm>
            <a:off x="179512" y="1772816"/>
            <a:ext cx="5256584" cy="5400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436096" y="5310015"/>
            <a:ext cx="3528392" cy="936104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004048" y="4301903"/>
            <a:ext cx="3528392" cy="936104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79512" y="2600968"/>
            <a:ext cx="5256584" cy="5400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07504" y="3681088"/>
            <a:ext cx="5256584" cy="5400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AutoShape 8" descr="data:image/jpg;base64,/9j/4AAQSkZJRgABAQAAAQABAAD/2wCEAAkGBhAQEBUQEBQQEA8UEBAPDxAQFQ8UFBQPFBQVFBQUFRQYGyceFxkjGRIUHy8gIycpLCwsFR4xNTAqNSYsLCkBCQoKDgwOGg8PGiwlHyQpLCwuLC0sKS8qLCopNSwsLCksNCwsKSwpLCwsKiwpKSksLCwsLCwsLCksKSwqLCwsLP/AABEIAOgA2QMBIgACEQEDEQH/xAAcAAABBQEBAQAAAAAAAAAAAAAAAQIDBgcEBQj/xABKEAABAwIBBgcLCQcDBQAAAAABAAIDBBEFBhIhMUFRBxMiYXGBkRQyQlJTcpOhscHRFyNigpKio9LjJDNDRGRzssLh8BZUY4Px/8QAGwEAAQUBAQAAAAAAAAAAAAAAAAIDBAUGAQf/xAAzEQACAgEBBQQIBwEBAAAAAAAAAQIDBBEFEiExURNBobEUIlJhcYGR0SMyM0LB4fAV8f/aAAwDAQACEQMRAD8A3FCEIAEIQgAQhCABCEIAEIQgAQhCABCEIAEIQgAQhCABCQm2k6AvBxPLSmh5LSZ37orEDpfq7LpUYSk9IoRKcYLWTPfUU9SyMZz3NY3e4ho7SqBU5W1tS7MgGZfwYWl77c7iNHVZOp8h6uc587w075HOkf2XsO1SPR1H88tCN6S5fpxb8EWapy0omX+dzyNkbXu9YFvWvLm4TKZp0R1BG+0Y/wBSnp+D6nHfvledti1o7AL+tdf/AENQ7Yiel8v5l1ejrnqxEvS5L1d1fU4abhLonGzuOi53suPuk+xWOgxOGdufC9kjd7SDbpGsdartZwb0bwczjIjbRmuzhfnDr37VUMUyfq8MkE8bjmggCaO4HmyN3HcbhOKqi3hW2n0ZHlk5WPxuinHrHuNaQvFyUyibWwZ+hsjTmSsGx28cxGnt3L2lClFxe6y0hOM4qUeTBCEJIsEIQgAQhCABCEIAEIXk4hlTSQaHyNLhozGct1+cDV1rqi5cEhMpKK1bPWQqZVcIo0iGFztzpHBv3QD7V5kuW9c7vREzoaT/AJFSY4tj7iNLMqj36mjIWVyZQ4g7XO4ea2Nvsaoxidef5ib7SdWDLvaI72lDui/D7msIWUx4nXj+Ym6yD7QuyLKSvZ/FzuZ7Iz7r+tceFNcmhUdoQfNNfQ0olVnGcuoIbsh+fk1ck2YDzu29XqVWxLGaupGZI+zNrIxmg+dp0+xMwuggz/2gvEf0BrO4nWB0JcMRRW9Pj7kInnbz3a+HvYTYjW17+L5Txe/FR8mNo+lzecVYsIyBaLOqXZx8nHcNHS7Weqy9/CJqXMzKYx5o8FlgekjXfpXopmzIkvVitESK8eL9aT3n4ENLRxxNzY2tY3c0AKZCFEJnIEIQgAUdTTtkY5jwHMcC1zTtBUiEBzM7yQgNHis1JpLHMJad4bZ7D9lxC0RU3EYiMdpnAd9TSZxG2wlGn7vqVyUnIlvNS6pfYh4kdyMoLkpPT4c/5BCEKMTAQhCABCFFVVTImGSRwaxouXFAEqruNZawQXZH89LqLWnktP0ne4epVzHMq5aomOHOjg1XGhzxznYOZcNJhYGtT6sXvs+hW3ZndX9Ra7GauqJz3lsZ/hs5LbbjtPWoYcMAXpcWGrmnqw1T4x04RWhVWW98nqDaZoS2avJqcV3LtwbD6ioN42OcBrdqHRc6L8yW4KK1kyLG+Vkt2C1O9sATxAnRR21qW6QPce8jEITHRBSOeonvXdBLnoNMYUUoCV0iic9KSGJWHFURG9wSCNII0EdBXdh+WlXTmzzx8e1snfW5n6+26iIuoJoxZKdcZ8JLURHInX60HoaDgWV1NV2ax2ZLtifYO6tjh0L21hk0Njdugg3BGsHmKteTXCC+IiKsJfHqE2t7fP8AGHPr6VAv2e4+tXx9xcYW2YW+pbwfXu/o0hCZFK17Q5pDmkAtc03BB2gp6qy/BCEIAqxYH40CP4VByvOfIbDsJVpVXyV+eqq2q1tdO2mjP0YG5rvWVaE7bzS6JDNK4N9WwQhCaHgQhI5wAudAGkk7kARVlYyFhkkIaxouSf8AmkrNcYxiSuk2thaeRH7zvKlykx11bLmMJ7nYeSPGd4593+6Wkpw0K0op7Nb0ufkU+Vk773I8vMWlow0KSacBRVNWGrwMQxa21TIwb4sqbbtOCO6txMDavKiM1TJxcLXPcdjRfrO4c5Xq5PZF1FaRJLeGn8Y984fQafafWtAIpMMhsxobfQGjS+Rw2k7ek6k3Zkxre7DjIXTgTuW/a92PiV/B8g4advH1zmuI08WDyAdxOt55h61NX5SF44uAcVCNAtYEjq70cwXk1+KS1T8550eCwd60c3PzpYokhVOT3rXq/BEl2wrjuULRde9k7HJXOTExz1ISIMpCveoHvTJJlA6RLUdSLOwkdImXTLpr5QE4okdz72SOfZck099AUcsxKhLk7GGhEsucuCFcueWO6lJTSU7oNR4Hp5K5WSUL8x930zjymaywnwme8bVrNNUskY2SMhzHAOa4aiDtWGysurBkJlSaWXueU/s8jtBP8OQ6j5p1Ht3qpzcTeXaQ59/vNRsraLi1TY+Hc+n9GrqGtD+LfxVuNzH8XnaBn2ObfmvZTIVGao8zJrCO5KWOAkF7W3kcPClcS55vt5RK9NCF1tt6s4kktECEIXDoKm5fY6WgUsZ5bxnSkbI9jeu3YOdWqvrWwxPlfoaxpcerZ0nV1rJI6h1RM+eTS57i483MOYCw6lNw6d+W8+S8yuz8js4bi5vyO/D6bNCmq6sNCgnqgwLxA6aqlEMAL3uOgDYNpJ2Ab1aKPeyglNv1Y8xKuvdI4MjBc9xzWtbckk6gArvkpwdhlp6wB8t7th1sZuzvGPNq6V7GSmRsVE3ONpKhw5ch2b2s3D1ld2P49HSR5zuU83Ece1zvcN5UC7KlY+zq/wDS3xcCNK7W/n4L7sTHsejpGXOmQg8XGNp3nc3nWfT1MlRIZJDdx7ANgA2BRyTSVEhllOc93YBsAGwBd8MNlIpoVS95Gycp3P3BDDZPkmDUyonDQlwXJ+WuOcSY6cGxftcdzPinZSUFvSIsIStluxR59Riumzbl2wAEk9QQ3Da+XSyCWxFwXDN0fWstMw3BIKcWiY1p2u1vPS46Su5QpZ+n5Y/UslslSXry+hkcmT2It0mCQ+bmO9QK4pZZIzmysfG7VZ7S32raVFU0kcrc2RrXtPgvAI9a7HaMv3RQ1ZsOtr1JNP38fsY6Ky+pRukurVlPkJxYM1JctFy+E6SBtLDt6FTmyXVvRbC2OsTMZmJbjz3bPl0ZISmkpCU0lSSIkKXJpKQlISgUkBK552XCmJTHLg5HgzS+DnKTuiHiJDeaEAadbodTXdI1Hq3q4LCsDxZ1HVRzjvQ7NkG+J2h47NPSAtzjkDgHA3BAII2g6QVm82jsrNVyZudm5Pb1aPmuA5CEKCWQIQhAFJ4TsUzYY6dp5Uj894/8bNX3rfZVOpZQxnUunLuv42veL3bEGxN6hd33nHsXiwxy1EjYIQXvcbADdtJOwDetDj1qFK1+Jjs26VuU1HjpwX++J0QxTVswggBc46zsa3a5x2BavkzkxFQxZjOVIdMsp1uPuHMkyWyYjoYcxtnSu0yy2sXO3Dc0bAvWqJ2xtL3kNY0FznHUAFV5OS7Xux5eZf4WEqFvz/N5HNi+LR0sRlkOgaGt2udsaOdZhVVktXKZpTpOhrdjW7GjmUuOYw6unztIibcRMOwbXHnP+ympoQApmPR2S1fN+BAzMrtZbsfyrxJIIbBSudZNLrLiraywsNamRi2VNlyitWEFOaqoZTtNg43eR4MY0uPZ7VqVNTtjY2NgDWNAa0DYAqLwaUudLNMdYayMfWJcf8Qr+qjOnrZudyNDsqH4PaPnLyBCEKCWwIQhAAspy4wYU1TnMFopQXtA1Bw79vaQfrLVlUOE2lzqRsm2OVv2XAtPrzVMwrHC5e/gVu1KFbjy6rivl/RnN0hKY1yUlaYwmgpKaSkJTSUCkhSU0lBKbdApIZMy4WscG+K8dQtYTd8LjC6+vNGlh+yQPqrLLXCtfBVWZlVLCTokiDwPpRu+Dz2KBtCveq16cS52RduX7vXgakhCFnDYAkJslXNiUmbDI7dFI7saSuricb0MJrKt00z3NBc+WZ7mtGklz3EgAb9K1jIjJEUUee+zqmQDjHeK3WGN952noVd4L8lLgV0w5qZpt0GX2gdZ3LSVY5mRr+HHkio2dh7n40+b5As6y4yj45/csR+aY755w1PkHg84Ht6FYMuMpO5YcyM/PygtZva3wn+4c/QszpRZLwcbe/EfyGdq56qXZLn3/Y9SmaGhTOrQNS4M5NLlcKtLmZOzMlLhE6Jaxx5lyvN0EppKcSIrk5PVnpYLlRLRNc2Nkbs9wcc/O2C2ixC7XcKFV5KDsl/Mq44KMxqPLFqm95x4lnTtHIqioRlwXwLL8qNX5Kn7JfzJPlSq/JU/ZL+ZVkxppjSfQqfZH/8Aq5PteRZ/lTq/JU/ZL+ZJ8qlX5Kn7JfzKrmNIY0ehU+yK/wCrk+15Fp+VWr8lT9kv5lxYzl5UVcJgkjha1xaSWB9+SQRrcdy8ExozV2OJVF6qJye0r5xcXLg/gK1KSkTSVKK/QUlISkJSEoFJASkukui6DuhOwL0ckKgxYjAdjnmM9D2lvtI7FwRBSUDs2qgduqID+I1NXrWtr3MdxJ7t8X70bqhCFkj0EFHUwCRjo3d65rmO81wsfUVIhADIomsaGtAa1oDWgag0CwATKysZDG6WQ5rGNLnHmCmWecJWO5zm0bDoFpJyN/gM6tfWE/RU7pqJGyshY9Tsfy+JVcUxN9XO6d+i5s1visHetH/NZKdG2yhgZZTLURiorRHnN9srZuUnxY4uTSUhKaSljKQpKaSkJTXOQLSHEppKY1kjr5jHvtrzGudbsCQ00/kpvRyfBJc4rhqSI49klqkxxKaSm9y1HkpvRyfBIaWo8lN6OT4LnaR6jno1nssUlISk7lqPJTejk+Cb3JUeRm9HJ8EdpHqKWNZ7LFJTSUGjqPIzejk+CTuOo8jP6OT4LnaR6iljWeywJTbpe4qjyM/o5Pgk7iqPIz+jk+CO0j1Fej2dGISkul7hqPIz+jk+CO4ajyM/o5Pgu9pHqK9Hs6MbdAS9wVHkZ/RyfBOZQVHkZ/RyfBHaR6h2FnRnVCERfv4v70X+bUrKSfyU3o5PglgopzNGeKmsJYyTxcmrOHMkWWRcXxEUUWK1PR8zdEIQsmegghCEAcON4q2lgfO7U1ugeM86Gt6yQsX410r3SPOc97i9x3k6VbeE3Gc+VlI08llpJf7hHJHU03+sqrC2yv8AZ9O7DffN+Rj9t5W/Z2a5LzJmoJSEppKszOaCkpCU0uTSV0UkKSmuKCU1xXBaRduCubTUM/tPH3wfctBWS8H2I8VXBp72VjotPjd831tt1rWlm8+O7c31N1smaljRXTVfz/IIQhQS0BCEIAEIXh5W5Ttw+ESlnGOdII2szs2+gkm9jqA3bQlRi5vdjzEzmoRcpcke4hZr8sf9L+N+ml+WL+l/G/TUn0K/2fFfch/9DH9rwf2NJQs2+WL+l/G/TS/LD/S/jfpo9Cv9nxX3D/oY3teD+xpCFnA4X/6X8b9NSN4Wif5X8b9NHoV/s+K+5x7Sxl+/wf2NDQqEzhQcf5U+l/TXpYHlw6qnbCIMy4c5zuMvmtaLk2zBfTYdaTLFtitWvFC4Z1FjSjLn7n9i1oQhRiYC56+tbDE+V+hrGOeegC9vcuhUnhSxTMp2U4PKlfd39tmk/eLewp2mvtJqPUZyLVVXKfRGdy1bppXzP0ve9z3dJOroGrqXQwrkhapwVrYxSWiPO7W5ybZKSmkpuci66NaASkJSEppK4KSFJTSUEppKBSQ3jHNcHtOa5rg5rhrDgbg9q2jJnHmVlO2Vtg8cmVniyDX1HWOYrFnLpwjG5qOXjYTbY9h717dzh79ihZmN20eHNFxs3N9GlpL8r/2puyFV8D4QqSoAD3Cnl2slIDSfov1HrseZWZkgcLtII3jSO1Z2dcoPSS0NfXbCxaweo5CFz1mIwwtzpZI4273ua3260lLXkLb05nQsf4SMfFTUiKM3igu241OlPfkcwsB1Fenlbwl57TBRZwBu19QQQSN0Y1jzj1b1QomK5wcSUX2k/kUG0s6Mo9lW/ixWxJ3FKQBOAVxoZxyZFxKcIFKGqWONGghz0GRUq9Gjw7OPMilp842VhpKUNCZtmooVj1yulq+RwyUgY1Wfg8wshslS7wzxcfmNPKPW7R9VeBLC6eVsEffPdm312G1x5gLlaXRUjYo2xs0NY0NHVtVPl26R3epqsCj1t/oTIQhVZdAscy+xHj694Bu2ICBvS3S/7xI6lrtXUiON8jtDWMc93Q0En2LA+NL3ue7S5znPd0uNz7Va7Mr1m5dP5KPbNu7WoLvfkTs1LqwnC5qtz2wi5jidKRp021NH0js6FxSvsFpvBhhPFUhmcOXO7P8A/W3Qwf5HrVlmXumGq5lJs7EWTbpLkjMI59h17VOHK38IuR5aTW045J01DGjUfKAbt/bvVHinunKL43Q3kM5mHLHnus6CUhKbnJCU+Q9BSU26CU0lArQUlNKLpECkRPjSwzyR/u3vZ5jnN9hT0WXHFPmOxm48h5xerOgz1BG7jZfzLleHOOc4lzt7iSe0qfNShqSoJckKlfJ82RMiUwalATgEsYctRAE4NShqmjiQNuWg1ka64ICTYJ0NOSbBe5h+H2TdliggqqldLRchcPobBdFbUBjVNNKGNU2TeBmpkE8o+YabtB/iOH+kKrst/dI0uNjaaQiepkZghjaaiQWkkFmA+DHr7Tr6LKzoQqic3OW8zQ1wUIqKBCEJAsr+XtTxeHzHa5rYx9dwb7CVjsAWocKktqJo8aeMdQa93uCy+LUtBsxaVN+8ym2pa2pe4eIHSvZE3vnvZG3pcQPet6pKZsUbY26Gsa1jRzNFh7Fj+QdJxuIxX0hgfKfqtIb95wWyqHtKes1HoWGxqt2pz6vyEIWXZb8H7oi6po23i0ulhbrZvcwbW82zo1akhQabpVS3olpfjwvjuzPnaKpupw9aTldwax1BM1Lmwz6S5mqOQ9Xeu59R9azCupJqaQxTsdG8bHbRvB1Ec4WgoyoWrhz6GTytnzpevd1J7pLqBk908PUvUr91oehJdKunAQAlATwxBxsaAlAUrYlIIl3Qbc0QBqlbEpmxqZkaBqVhEyFdVPSlx0dq6aegJ16AvSjzGDYmLLVHkSKcWVr1lwQUVAGrpnqmsC5RVue4RxNL3nU1ouf/AJzqx4LkbYiWqs52sQjS0ecfCPNq6VWXXJcZM0mLicNII8/A8n31ThLMC2n1gajJ0bm86vMcYaA1oAaAAANAAGoBKAlVVZY5vVl7VVGtaIEIQmx0EIQgClcK7f2Nh3VDL9bHrMo9S17hCouNw+W2tmbMPqHlfdLlj8J0LQbNlrU17zKbZjpcn1RceCpgNXK7aILDre2/sWprI+DetEVfmk2Esb4x5ws8f4ntWuKu2gmrmXGypJ4y06sEIQoBZguPE8IgqWcXPGyVm5w0g7wdYPOF2IXU2uKONJ8GZjjfBCRd1FJz8VN7A8D2jrVMxHAKylPz8MjAPDtnM+2Lj1r6BTJXta0lxAaAS4usABtuSp1WdZDg+JXXbNps4rgfPEMl10NIV0ysx7DHEsp6eOonPJEjGljc7VoLLGQ9GjnUOAcF80rc+qeYGkcmNoaZOl19DejSehWqy0ob1i0KCez5Ss3KnvfDu/gq7CFK0BXSTgk8SqI8+IH1h4UEnBZUDvJ4nec17fZddWfS+/zGp7IyVyj4oqwsnAhWVvBfVX0zQW22Eh0dFl1R8Fb/AAqkc+bEfaXrrz6V+7zGlsfKf7fFfcqbXtXTHVMarlT8F9MP3ks7zzFjB7CfWvaosj6KKxbCwkeFJd5vv5V1Gs2hX3ak3H2HanrPQz+jE85tBG+TZdo5PW7UO1WHDshZX2dUvDBtjj0u63ah1Aq7taALAAAagNSVV1mXOXLgXtOz66/zcTkw/CoadubEwM3nW49LjpK60IURtviywSSWiBCELh0EIQgAQhCAGyxhzS1wu0gtcDtBFiFheP4O6iqXwO70HOid40Z70+484K3ZeLlRkvFXRZjuTI25ilGtp3He07QpmHkdjPjyZX5+J6TXoua5fYxiOZzHNewlr2uD2uGsOBuCtYyYy9gqmhkpbDUWALXGzXnewn2a+lZfjOBVNE/MnYQL2bINLHdDvcdK84uBVzdTXkxT1+DM9jZF2FNxa4d6Z9E3SrAKTHKmEWinmjb4rXvA7L2XQ7LCv/7qb7VlXPZs+6SLiO162uMWbsSvKxLKujp/3s0YcPAac532W3KxlkldWuzQaqpOrXI8DpOodasWEcFNTJY1DmU7NrW2fJ6uSO3qSXiV1/qT+S/38C451tv6Vb+L5f75nq4vwttALaWIk6hJNoF+ZjTc9ZC86nwDFMVIkqXuigJuM8FotvjhGvpNulXjAsiaOks5jM+UfxZbOdfeNjeoBe8m3kV1/ox+b5jyxrLeN8vkuC/s8TJ7JCmoheNudLblTPsXnfbxRzBe2hChyk5PWTJ0IRgt2K0QIQhJFAhCEACEIQAIQhAAhCEACEIQAIQhAAhCEACEIQAyaFr2lr2tc062uAIPSCvAq+D/AA6QkmAMJ2xukYPstNvUhCXGco/legidcJ/mSfxOVvBhh99LZTzGR/uXo0eRWHxaWU8RO94Mh+/dCEp3WPnJ/URGiqPFRX0R7McTWizQGgagAAOwJyEJoeBCEIAEIQgAQhCABCEIAEIQgAQhCABCEIAEIQgAQhCABCEIA//Z"/>
          <p:cNvSpPr>
            <a:spLocks noChangeAspect="1" noChangeArrowheads="1"/>
          </p:cNvSpPr>
          <p:nvPr/>
        </p:nvSpPr>
        <p:spPr bwMode="auto">
          <a:xfrm>
            <a:off x="63500" y="-722313"/>
            <a:ext cx="1390650" cy="1485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00549"/>
            <a:ext cx="266136" cy="284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http://t1.gstatic.com/images?q=tbn:ANd9GcRN3M-r0xaExfcV1W4gOvfBEZSVmKagMblzxsneNVQpwqAjsTgE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005" l="0" r="9920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6466">
            <a:off x="6544419" y="866048"/>
            <a:ext cx="2636856" cy="2111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89881" l="3333" r="94667">
                        <a14:foregroundMark x1="32000" y1="44643" x2="65667" y2="386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25" y="4841606"/>
            <a:ext cx="3747329" cy="2098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 descr="http://t0.gstatic.com/images?q=tbn:ANd9GcRdEwRvzUjWuQ-R2hp7fKnLZ1HwFnAdXSCKnI_KjIB83X9yjaNU2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8454" l="3475" r="93050">
                        <a14:foregroundMark x1="17761" y1="6701" x2="43243" y2="90206"/>
                        <a14:foregroundMark x1="21622" y1="9278" x2="43243" y2="15979"/>
                        <a14:foregroundMark x1="44788" y1="24742" x2="44788" y2="79381"/>
                        <a14:foregroundMark x1="79151" y1="9278" x2="80309" y2="876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602" y="5152107"/>
            <a:ext cx="2277454" cy="1705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703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  <p:bldP spid="5" grpId="0"/>
      <p:bldGraphic spid="6" grpId="0">
        <p:bldAsOne/>
      </p:bldGraphic>
      <p:bldP spid="7" grpId="0"/>
      <p:bldP spid="8" grpId="0" animBg="1"/>
      <p:bldP spid="10" grpId="0" animBg="1"/>
      <p:bldP spid="11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t2.gstatic.com/images?q=tbn:ANd9GcTmkCpCj2_QZSVuhD6GJoAGsRVrn8m8cKNZWqylUxcp5OWt6CdF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1" y="1484784"/>
            <a:ext cx="1928561" cy="201622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301216"/>
            <a:ext cx="6984776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Использование интернета</a:t>
            </a:r>
            <a:endParaRPr lang="ru-RU" sz="3600" dirty="0"/>
          </a:p>
        </p:txBody>
      </p:sp>
      <p:pic>
        <p:nvPicPr>
          <p:cNvPr id="4101" name="Picture 5" descr="D:\My Documents\Darina.Petrenko\ЮНАЯ ЛЕДИ\РЕЛОНЧ\Медиа Кит\foto\10832829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0" r="46430"/>
          <a:stretch/>
        </p:blipFill>
        <p:spPr bwMode="auto">
          <a:xfrm>
            <a:off x="7463589" y="4048550"/>
            <a:ext cx="1665693" cy="269281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/>
        </p:spPr>
      </p:pic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2814632"/>
              </p:ext>
            </p:extLst>
          </p:nvPr>
        </p:nvGraphicFramePr>
        <p:xfrm>
          <a:off x="1403648" y="1542187"/>
          <a:ext cx="6696744" cy="51271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21" name="Рисунок 20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99009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883751"/>
            <a:ext cx="720080" cy="62536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99009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492896"/>
            <a:ext cx="720080" cy="62536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99009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560" y="1988840"/>
            <a:ext cx="720080" cy="62536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99009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9264" y="1524262"/>
            <a:ext cx="720080" cy="62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15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1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y Documents\Darina.Petrenko\ЮНАЯ ЛЕДИ\РЕЛОНЧ\MediaKit\girl_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594926"/>
            <a:ext cx="2733835" cy="3866522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5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6984776" cy="1143000"/>
          </a:xfrm>
        </p:spPr>
        <p:txBody>
          <a:bodyPr>
            <a:noAutofit/>
          </a:bodyPr>
          <a:lstStyle/>
          <a:p>
            <a:r>
              <a:rPr lang="ru-RU" sz="4000" dirty="0" smtClean="0"/>
              <a:t>Так почему же</a:t>
            </a:r>
            <a:br>
              <a:rPr lang="ru-RU" sz="4000" dirty="0" smtClean="0"/>
            </a:br>
            <a:r>
              <a:rPr lang="ru-RU" sz="4000" dirty="0" smtClean="0"/>
              <a:t>полный апгрейд?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84784"/>
            <a:ext cx="8424936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 smtClean="0"/>
              <a:t>Молодежь:</a:t>
            </a:r>
          </a:p>
          <a:p>
            <a:pPr lvl="1"/>
            <a:r>
              <a:rPr lang="ru-RU" sz="2000" dirty="0" smtClean="0"/>
              <a:t>Новаторы</a:t>
            </a:r>
          </a:p>
          <a:p>
            <a:pPr lvl="1"/>
            <a:r>
              <a:rPr lang="ru-RU" sz="2000" dirty="0" smtClean="0"/>
              <a:t>Восприимчивы к изменениям</a:t>
            </a:r>
          </a:p>
          <a:p>
            <a:pPr lvl="1"/>
            <a:r>
              <a:rPr lang="ru-RU" sz="2000" dirty="0" smtClean="0"/>
              <a:t>Испытывают потребность в ориентире и жажду в новых знаниях о последних тенденциях</a:t>
            </a:r>
          </a:p>
          <a:p>
            <a:pPr lvl="1"/>
            <a:r>
              <a:rPr lang="ru-RU" sz="2000" dirty="0" smtClean="0"/>
              <a:t>Нуждаются в</a:t>
            </a:r>
            <a:r>
              <a:rPr lang="en-US" sz="2000" dirty="0" smtClean="0"/>
              <a:t> </a:t>
            </a:r>
            <a:r>
              <a:rPr lang="ru-RU" sz="2000" dirty="0" smtClean="0"/>
              <a:t>подружке, от которой можно получить совет и которой можно доверять</a:t>
            </a:r>
          </a:p>
          <a:p>
            <a:pPr lvl="1"/>
            <a:r>
              <a:rPr lang="ru-RU" sz="2000" dirty="0" smtClean="0"/>
              <a:t>Гибкая и мобильная: их жизнь не стоит на месте, постоянно происходит что-то новое</a:t>
            </a:r>
          </a:p>
          <a:p>
            <a:pPr marL="457200" lvl="1" indent="0">
              <a:buNone/>
            </a:pPr>
            <a:endParaRPr lang="ru-RU" sz="2000" dirty="0" smtClean="0"/>
          </a:p>
          <a:p>
            <a:pPr marL="0" indent="0">
              <a:buNone/>
            </a:pPr>
            <a:r>
              <a:rPr lang="ru-RU" sz="2400" b="1" dirty="0" smtClean="0"/>
              <a:t>Мы соответствуем и «идем в ногу» с нашей аудиторией!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2862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272808" cy="1143000"/>
          </a:xfrm>
        </p:spPr>
        <p:txBody>
          <a:bodyPr>
            <a:noAutofit/>
          </a:bodyPr>
          <a:lstStyle/>
          <a:p>
            <a:r>
              <a:rPr lang="ru-RU" sz="3600" dirty="0" err="1" smtClean="0"/>
              <a:t>Мультиплатформенность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err="1">
                <a:solidFill>
                  <a:srgbClr val="990099"/>
                </a:solidFill>
              </a:rPr>
              <a:t>Принт</a:t>
            </a:r>
            <a:r>
              <a:rPr lang="ru-RU" sz="3600" dirty="0"/>
              <a:t> + </a:t>
            </a:r>
            <a:r>
              <a:rPr lang="en-US" sz="3600" dirty="0" smtClean="0">
                <a:solidFill>
                  <a:srgbClr val="990099"/>
                </a:solidFill>
              </a:rPr>
              <a:t>Web</a:t>
            </a:r>
            <a:r>
              <a:rPr lang="en-US" sz="3600" dirty="0" smtClean="0"/>
              <a:t> </a:t>
            </a:r>
            <a:r>
              <a:rPr lang="ru-RU" sz="3600" dirty="0" smtClean="0"/>
              <a:t>+ </a:t>
            </a:r>
            <a:r>
              <a:rPr lang="en-US" sz="3600" dirty="0" smtClean="0">
                <a:solidFill>
                  <a:srgbClr val="990099"/>
                </a:solidFill>
              </a:rPr>
              <a:t>SMM</a:t>
            </a:r>
            <a:r>
              <a:rPr lang="ru-RU" sz="3600" dirty="0" smtClean="0"/>
              <a:t> + </a:t>
            </a:r>
            <a:r>
              <a:rPr lang="en-US" sz="3600" dirty="0" smtClean="0">
                <a:solidFill>
                  <a:srgbClr val="990099"/>
                </a:solidFill>
              </a:rPr>
              <a:t>App</a:t>
            </a:r>
            <a:endParaRPr lang="ru-RU" sz="3600" dirty="0">
              <a:solidFill>
                <a:srgbClr val="9900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84" y="6309320"/>
            <a:ext cx="8229600" cy="52401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1" dirty="0" smtClean="0"/>
              <a:t>Общий охват аудитории более 230 000 человек</a:t>
            </a:r>
            <a:endParaRPr lang="ru-RU" sz="2000" b="1" dirty="0"/>
          </a:p>
        </p:txBody>
      </p:sp>
      <p:grpSp>
        <p:nvGrpSpPr>
          <p:cNvPr id="15" name="Группа 14"/>
          <p:cNvGrpSpPr/>
          <p:nvPr/>
        </p:nvGrpSpPr>
        <p:grpSpPr>
          <a:xfrm>
            <a:off x="2411760" y="1628800"/>
            <a:ext cx="2520000" cy="2520000"/>
            <a:chOff x="323528" y="1988840"/>
            <a:chExt cx="2520000" cy="2520000"/>
          </a:xfrm>
        </p:grpSpPr>
        <p:sp>
          <p:nvSpPr>
            <p:cNvPr id="11" name="Овал 10"/>
            <p:cNvSpPr>
              <a:spLocks noChangeAspect="1"/>
            </p:cNvSpPr>
            <p:nvPr/>
          </p:nvSpPr>
          <p:spPr>
            <a:xfrm>
              <a:off x="323528" y="1988840"/>
              <a:ext cx="2520000" cy="2520000"/>
            </a:xfrm>
            <a:prstGeom prst="ellipse">
              <a:avLst/>
            </a:prstGeom>
            <a:solidFill>
              <a:srgbClr val="990099">
                <a:alpha val="30000"/>
              </a:srgbClr>
            </a:solidFill>
            <a:ln>
              <a:solidFill>
                <a:srgbClr val="99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 smtClean="0">
                <a:solidFill>
                  <a:schemeClr val="bg1"/>
                </a:solidFill>
              </a:endParaRPr>
            </a:p>
            <a:p>
              <a:pPr algn="ctr"/>
              <a:endParaRPr lang="en-US" sz="1600" dirty="0">
                <a:solidFill>
                  <a:schemeClr val="bg1"/>
                </a:solidFill>
              </a:endParaRPr>
            </a:p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>
                <a:solidFill>
                  <a:schemeClr val="bg1"/>
                </a:solidFill>
              </a:endParaRPr>
            </a:p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63</a:t>
              </a:r>
              <a:r>
                <a:rPr lang="ru-RU" sz="1600" b="1" dirty="0" smtClean="0">
                  <a:solidFill>
                    <a:schemeClr val="bg1"/>
                  </a:solidFill>
                </a:rPr>
                <a:t> 8</a:t>
              </a:r>
              <a:r>
                <a:rPr lang="en-US" sz="1600" b="1" dirty="0" smtClean="0">
                  <a:solidFill>
                    <a:schemeClr val="bg1"/>
                  </a:solidFill>
                </a:rPr>
                <a:t>00 </a:t>
              </a:r>
              <a:r>
                <a:rPr lang="ru-RU" sz="1600" b="1" dirty="0" smtClean="0">
                  <a:solidFill>
                    <a:schemeClr val="bg1"/>
                  </a:solidFill>
                </a:rPr>
                <a:t>человек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pic>
          <p:nvPicPr>
            <p:cNvPr id="10" name="Picture 2" descr="U:\Cover_YL_11-1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608" y="2132855"/>
              <a:ext cx="1059122" cy="1440000"/>
            </a:xfrm>
            <a:prstGeom prst="rect">
              <a:avLst/>
            </a:prstGeom>
            <a:noFill/>
            <a:effectLst>
              <a:outerShdw blurRad="50800" dist="88900" dir="2700000" algn="ctr" rotWithShape="0">
                <a:schemeClr val="bg1">
                  <a:alpha val="4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Группа 15"/>
          <p:cNvGrpSpPr/>
          <p:nvPr/>
        </p:nvGrpSpPr>
        <p:grpSpPr>
          <a:xfrm>
            <a:off x="4572084" y="1628800"/>
            <a:ext cx="2520000" cy="2520000"/>
            <a:chOff x="2123968" y="1988840"/>
            <a:chExt cx="2520000" cy="2520000"/>
          </a:xfrm>
        </p:grpSpPr>
        <p:sp>
          <p:nvSpPr>
            <p:cNvPr id="6" name="Овал 5"/>
            <p:cNvSpPr>
              <a:spLocks noChangeAspect="1"/>
            </p:cNvSpPr>
            <p:nvPr/>
          </p:nvSpPr>
          <p:spPr>
            <a:xfrm>
              <a:off x="2123968" y="1988840"/>
              <a:ext cx="2520000" cy="2520000"/>
            </a:xfrm>
            <a:prstGeom prst="ellipse">
              <a:avLst/>
            </a:prstGeom>
            <a:solidFill>
              <a:srgbClr val="990099">
                <a:alpha val="30000"/>
              </a:srgbClr>
            </a:solidFill>
            <a:ln>
              <a:solidFill>
                <a:srgbClr val="99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>
                <a:solidFill>
                  <a:schemeClr val="bg1"/>
                </a:solidFill>
              </a:endParaRPr>
            </a:p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>
                <a:solidFill>
                  <a:schemeClr val="bg1"/>
                </a:solidFill>
              </a:endParaRPr>
            </a:p>
            <a:p>
              <a:pPr algn="ctr"/>
              <a:r>
                <a:rPr lang="ru-RU" sz="1600" b="1" dirty="0" smtClean="0">
                  <a:solidFill>
                    <a:schemeClr val="bg1"/>
                  </a:solidFill>
                </a:rPr>
                <a:t>150 000 человек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21278" y="2276976"/>
              <a:ext cx="1690838" cy="936000"/>
            </a:xfrm>
            <a:prstGeom prst="rect">
              <a:avLst/>
            </a:prstGeom>
            <a:noFill/>
            <a:effectLst>
              <a:outerShdw blurRad="25400" dist="63500" dir="2700000" algn="ctr" rotWithShape="0">
                <a:schemeClr val="bg1">
                  <a:alpha val="68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AutoShape 2" descr="data:image/jpg;base64,/9j/4AAQSkZJRgABAQAAAQABAAD/2wCEAAkGBhAQERAPDw8PDw0OEA0NDAwNEA8NDQ0OFBAVFhUQEhQXHCYqGBkjJRISHy8gIycqOCwsFR4xNTAqNSYrLCkBCQoKDgwOGg8PGjUlHiQpNSotMCkpLykqLDQvLCkpLCwqKSkvLCwpKSkpKSkpLikpKSkpKSkpLSwpKSkpKSkpKf/AABEIAMIBAwMBIgACEQEDEQH/xAAcAAEAAgMBAQEAAAAAAAAAAAAABQcBBAYDAgj/xABKEAABAwIDBAUGCwUFCQEAAAABAAIDBBEFEyEGElGTBxcxQVQUFiJh0dMkMnFzdIGRsbKz0hUjJVLBNEJykrQ2U2JkgqGiw/Am/8QAGAEBAQEBAQAAAAAAAAAAAAAAAAECAwT/xAAlEQACAgIBBAMBAAMAAAAAAAAAAQIRAxIUEyExUQQyQWEjgfD/2gAMAwEAAhEDEQA/ALxREQBERAEREAREQBERAEREAREQBERAEREAREQBERAEREAREQBERAEREAREQBERAEREAREQBERAEREAREQBERAEREAREQBERAEREAREQBERAEREAREQBERAEREAREQBERAEWLpdAZRYul0BlFi6XQGUWLpdAZRYul0BlFi6XQGUWLpdAZRYul0BlFi6XQGUWLpdAZRYul0BlFi6XQGUWLpdAZRYul0BlFi6ygCIiAwSo3GMbhpY86dxDSd1jG6vkdwaFvVBsCq16U5zeiF9DFK63de8eq6Yo7ySZzyS1jZIu6UofCycxoWOtKHwsnNauK2Y2bmxB7mxkMjjtmzOBIaT2NA7yuw6oW+Nk5Lf1L0yjhi6ZwjLLJWj160ofCyc1qdaUPhZOa1eXVA3xsnJZ+pOqFvjZOSz9Sz/AIP+sv8AmPXrSh8LJzWrPWjF4WTmt9i1KrokcGkxVe9IOxskYa0+q4Oi4CcPje+KQFskbix7T3OC3CGKfgxKeWPksrrRi8LJzW+xOtGLwsnNb7FWecmcunHh6MdefsszrRi8LJzW+xOtGLwsnNb7FWecmcnHh6HXn7LM60YvCyc1vsTrRi8LJzW+xVnnJnJx4eh15+yzOtGLwsnNb7E60YvCyc1vsVZ5yZyceHodefsszrRi8LJzW+xOtGLwsnNb7FWecmcnHh6HXn7LM60YvCyc1vsTrRi8LJzW+xVnnJnJx4eh15+yzOtGLwsnNb7E60YvCyc1vsVZ5yZyceHodefsszrRi8LJzW+xOtGLwsnNb7FWecmcnHh6HXn7LM60YvCyc1vsTrRi8LJzW+xVnnJnJx4eh15+yzOtGLwsnNb7E60YvCyc1vsVZ5yZyceHodefsszrRi8LJzW+xOtGLwsnNb7FWecmcnHh6HXn7LVoOkume8NkikhaSBmFwe1vrdbsHr1XYMf67gi7SOwhfnsSq69m5iaWhJNy6mjJPH0Wrz58UYJNHfDkcrTJ5FgLK8p6TxqvilVZ0tvsaH5iX741adV8UqqOmA60HzEv3xrv8f7o45/oyb6GnfA5j3mqeCe+wjjt95Uh0mbUVFBSMmptwSvnZFeRu+A0tcSbcfRUV0Mu+BTfS5Pyo189NB+AxfSo/wAuRRq8lf0qdY/9HOUm3e0UkXlEcDZYPS/eMpg5p3Tr2H1LqOjvpOdiEjqWpiZHUhhkjfFfLla34wsewi65PZbpQioaJtL5PJJM0ykO3mNiJc4kX7+/gnRHSMfXPqXzRtlaybcpgbSPLz6TgP5R6lqUOztGYz7qmXZvKiukR9sUqgNB+4P1mFhJV37yorpHd/Far5Kf8hifH+4z/QzsbhUdbWMppS8RuZK8mMhrrtbcakLx2xoI6Krlp4y4xxiMtMhBd6TA43I+VbnRc7+Jx/M1P4Quvxzo1fWYi6rkmY2lcYS6IBxleGMALb9gBt9i7Ty65O/ijjHHtDt5sgcU2Tp6XDGVkzpRVytj3I94CMPebgFtu4duqjdj9k5cRc529lU0ZtJMRck9u6wcfuWelLanymdtKxj44aS4tI0xl8hFt4NP90AWB77ldQ6Q0mzgdF6MksDCXt0O9NIAXfYVnqTUf62a0i5fxGpJhWzsbjDJXvMrTuucJDYO79QywWltZsJ5LF5XSymek0c69i5jT2PBHxmqvG0wsrd6LnmfCqinlO8xj6iBoOto3Rh1vqLirLfHUrEdcnajl9gcDir6iSKZ0gYyEyjLIa4nfaO0g8VF4/Ttp6qop2ElkMro2l2riBbt+1TXQrJesn+in81imse6K6ipqqiobUwMbPK6RrHMkLmg20JHyK9Wsjt9jPSuCpdyP2O2SgrKOoqZXSiSJ0rWBjmhnoxBwuCNe1RmydPhc0T3YhVup5Q+zGNdugs3Rr8U991YWy+zMmHUNVBJIyVz/KJg6MOaADCG2IP+H/uqKYy7fqUjJzcqZZRUErRcLdg8INP5YKqc0gBcajMbuboduk/E46LltpqTCYoQ6grHTz5jWljnbwy7G5+KPUugo/8AZhw/5ef/AFLlVTG2Gnb3DiUxbNu34Lk1SXbyWFsFsfDXRSz1L3sia9sURY5sd3d5JIPEBRu3Gz4oKkRRl5hkjEkTnkF3bZzSR/8AaqV24mOHYPR0LDuzzlj5SO30TmPP+bdC3ttSMQwmlxBovJEGSSW7QHDckH1EX+pZjklvf4yyxrWv05fY3C462sZTSl4jcyV5MZAddrbjUgry2xoI6Krlp4i4xxiNzTIQXekwONyB61s9Fkn8Ti+ZqfwLscd6Nn1mIuq5JmNpXZJdEA4yuDGgFt+wA2W5ZdZ9/FGI49odvNkDiuylPS4WysmdKKuVse5GHAM33m4BbbuHbqvnCcOwN8EL6mvfHUOY0zRh+6Gv7xbcP3rS6T9pvKahlKxj44aS43ZGmMvkItvBp/ugaA99yuLni7PqSKnKNtiTjGVJFv4rsHhFI1j6mqnhZId1jnyNs51r20ZwXIYtQ0Bq6Snoal00M7o45pCQ5zHOk3bD0R3FdP00C9NR/Pn8pV1s421bRfSqb8xqzj2cdrNZNVLWiyMZ2OwWjcxtVWTwukBdGHPB3gDYkWjK5naWmwqONjsPq3zymQB7HEkCPdOvxR32XZdIuw02JSwPilhjEMcjHCUuBJc4EEWHqVc7RbJyYc+Nkskchla57TEXEAA21uPWmKWzVy7jLGk6RqNkV5bLH4Hh30WP8LFQ7XK99lP7Hh30WP8ACxb+V9UY+N9mdGEQIvAe48qr4pVS9Mh1oPo833xq2qr4pVR9M59LD/o833xrv8f7o45/oyW6GnfApvpcn5Uax0zu+AxfSo/y5Fr9DVU3yWeO/ptqXPc3vDXRsAP/AIldPtXs1HiMIgle+MNkbK18e7vBwBHf8pWZOslv2WKvHX8Oa6PqugGHRiqfRh+9PvtnMO/u75tcO1XC0LozjMRoL5PljMndvbKv6dv+G299S7LqTpe+qqT/ANMPsXS7N7D0dAd+FjnTEWM0p33gcBw+pa3ira/SaN0n+HT7yorpHd/FKn5Kf8hivDeVD9IFS1+J1TmG4BiYSOzebE0EfaFfj/cnyPob/Rc7+Jx/M1P4Qsbf47U0uMSywTSNyxTOEYe7Ld+6bdpbe1jr9qgMFxyWinbUwhjpGtewCQFzSHCx7CF543i0lbO+pmDBJIGAiMEMAa0AWuTwXoljbnf4cI5EoV+lh9JtEyroqfE4QN5rYzIR2mGQd/8AhP8AVbmA2xLAjTRkGeOMwbpOoljdvMv8th9q4Gh23qYqR1BuQyU7myM/ete57WvvoCHAaX00UZgmOVNC/MppCwmwewjejkHBze9c+lKq9Psb6sbv2ejsPqGnLdTzCQHd3Mt97/ZqrPwZhwjB5pJ/QnlzZBGSLiV7Q1jPl0bf61zA6Zq61vJ6be/mtLb7N7+q5jG9o6qveH1Mm8G3y4mjdiZ8jePrK04zyUmjKcIW0zqehXSsn+in81igNtppP2jXWlkAFQ+wD3gDQdguvHZ3aObD5XTQNjc57MpwlDnN3d4HuI10WriFe+omlqJA0STPMjwwENBPAFaWN7tvwZeRaJIs7oslccLrN5znHNqdXEuNvJ2aXKqmJ3o/UFN4HtrU0UEtNC2ExzOe5xka4vBcwNNiHDuAUI0aWVxwcZMmSakkWrSO/wDzTvmJv9Q5cTsJhflVdTxkXjjdny8N1mtvrO6vNm2lS2iOHBsPk5a5m/uuzd0v3jrvW7TwXjs1tTNh7pHwRwvfK1rCZmudutBvZtiO3T7AsqEkpf025xbid/tptHgklSYq6KommprxXjDstt7OIFnC/aPsUpsfieGVlPUUFCyVkLWOzIpgb2luCWkk6XCpid7pXvlkN5JXvkeeLnEk/et3Z7HpsPmM9OGFxY6NzZASxzSQdQCOCw8D17GlnWx0XRrTuhxfJf8AHhZWRu+VotdfPSBjlTS4xLLBNI3LFM4Rh7st37pt2lt7WKiIdsahlc7EWxwioeC1zN1+UbsDSbb176DvWnjeLSVs76mYMEkgYCIwQwBrQBYEngtdNuVv0Z6iUaXssfpHo2VdFT4nCBvNbGZCO0wyDv8A8J/qqwmfoPqUzQbcVMNI6g3IZKdzZGfvWvc9rX3uAQ4DS+migiNF0xRlFOLMZJKTTRa/TI74NR/PH8pV5s+74ZR/Sqb8xq2dottamvZFHO2FrYXF7TE1zSTu21u4qIgqXRPjlZbfieyRlxcbzSCL/Ypjg1CmWc052iwemenlfPSZbJXARTb2W17gP3gtfdC4LyaVgBkZK0dgMjHtF+FyF1PXLiP+6pP8kv61G4/t9VV8bYZ2QtY14kBia8OuARbVx01WMSnGlRrK4y72RTXK/Nkv7Fhv0SP8DF+fWuX6B2Q/sOG/RI/wMV+V9UT432Z0oRAi8B7jyqfilVL0zwOJw9wB3cmZt+7evGbK3ZG3CgMYoYJozT1cZfFfejkZ8eN3EcO0/cumKekk2c8kdotH58wzE6qjkzqZ7o32s7QOa9vBzT2routrFf5KXkv/AFrtH7CYZ4qpHqySf/WvjzDwzxdTyT7temU8UnbPPGGWKpHHdbeK/wAlLyX/AK1jrbxX+Sl5L/1rsvMPC/F1PJPu08w8L8XU8k+7Wbwm6ynEVXShisrSzehi3tC+GIteB6i5xsubjidqTcuJJcTqST2klW2NhMM8XU8k+7X15jYZ4up5J92twyYoeDnLHkl5KlyzwKZbuCtrzHwzxdTyT7tPMfDPF1PJPu115MDnx5lS5R4JlHgra8x8M8XU8k+7TzHwzxdTyT7tOTAceZUmSeCzlHgVbXmPhni6nkn3aeY+GeLqeSfdqciA48ypco8Cs5buCtnzHwzxdTyT7tPMfDPF1PJPu1eTAceZUuUeBWct3Aq2fMfDPF1PJPu08x8M8XU8k+7TkwHHmVLlHgmUeCtrzHwzxdTyT7tPMfDPF1PJPu05MBx5lTZbuBWDE7gra8x8M8XU8k+7TzHwzxdTyT7tOTAceZUuUeBWct3BWz5j4Z4up5J92nmPhni6nkn3acmA48ypco8FnLdwKtnzHwzxdTyT7tPMfDPF1PJPu05MBx5lS5R4LOW7gVbPmPhni6nkn3aeY+GeLqeSfdpyYDjzKlyTwQRHgra8x8M8XU8k+7TzHwzxdTyT7tTkQHHmVMGO4FfoXZOJzaLDmuBDm0kW8D2j0GLnsO2Kwtjw8vnqN0giJ8Zaxx9foi49V121KS92+Rui1mN/lavPnyqaSR6MOJwts3giyi8p6T5cVH1r2jtW+9c9jjytRVsjdI8nzR8AvnOi4BRkVO550WyMIettRRzTbNrPi4BM+LgFrfsh6fsh6lRL3NnOi4BZzYuAWlJhbwtVzSNFpRTI20S+bHwCZsfAKH1TVXRGd2TGbHwCZsfAKH1TVNEN2TGbHwCZsfAKHuU1TRDdkxmx8AmbHwCh9U1TRDdkxmx8AmbHwCh9U1TRDdkxmx8AmbHwCh9U1TRDdkxmx8AmbHwCh9U1TRDdkxmx8AmbHwCh7lNU0Q3ZMZsfAJmx8AofVNU0Q3ZMZsfAJmx8AofVNU0Q3ZMZsfAJmx8Aoe5TVNEN2T9NNHfuU1TkW0XFwE3C63DneiFicaNxlZIIsBFzOh8vUDjDLqfeofE2XWo+TMvB5YTTjgt6okDAvLDGaLOJN0R+QvB4jEBwWxBUtctSCFttV8Qss/TsShZKyRAjsXOYhBZy6cDRQeIR+krHyJEbFS7yxLS2NlJ0Meq9KikJd2LTkYUSLFCbXXzHREqZmbYWX1HHutupsy6oi/2WvGWiLVvmY3W1l7zVbaFJkLDSFy+ZKexspijhsSvKrpiT2Jt3JqaDKIkXXkYNbKdp4bNWg+P0lVIOJreQm11iOjupkR+gtalFnKbMtEXJT2X3FSFymp6VvavuOnDRcKbDUhBQm9l8S0tjZTEDbuWKikJd2K7DUjBQm115CDWympxZtlpxR+kqmRo1ZKIgXXmynubKaq4/RWrSx+kil2Fdzw/ZZXnLQ7qmKoG2i0HgntUTZWkacUWq6fDx6IUHHHqp+jGgSYgbYRAi5HQw5Rtey6k3LSqmKojPmgbole3RetI1fVTFdP0fhGsp9F6Ukeq9hTlesFNbVWxRsW0URWR6qZIUdUMuVEGeFGzVbT3i684RZJBc3WmRHlUxa3XpuXavt2oSM2UBHGHVb0LLNXrutWJHdwQHlTN1X1NIL9izFovmRtygPRpu1R74tVvxmwssNYEBgM9FaQZYqU3hay8ZGDuRBnwY94BZlbZtl6wusvibVAeFIzVbT5BdecQskguUB41UXevCKLVSDtQkbAFbFHlUs0WtTx6qSc4FeO6AVEDM5sOxaUgv3KRcQV4vjCIM0mR6qYpRotFsakIBorIRPdERYNGCvCZi2FgtQGrHovXMX3lplqkPjfWcxfWWmWgPN0i8XMutrLWMtAauWmWtrLTLVsUauWmWtrLTLSxRq5aZa2stMtLFGrlplray0y0sUauWmWtrLTLSxRq5aZa2stMtLFGrlplray0y0sUauWmWtrLTLSxRq5aZa2stMtLFGrlplray0y0sUauWmWtrLTLSxRrCNbMYWRGvoBRsUZREUKEREAREQBERAEREAREQBERAEREAREQBERAEREAREQBERAEREAREQBERAEREAREQBERAEREAREQBERAEREAREQBERAEREAREQBERAEREAREQBERAEREAREQBERAEREB//9k="/>
          <p:cNvSpPr>
            <a:spLocks noChangeAspect="1" noChangeArrowheads="1"/>
          </p:cNvSpPr>
          <p:nvPr/>
        </p:nvSpPr>
        <p:spPr bwMode="auto">
          <a:xfrm>
            <a:off x="63500" y="-8969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data:image/jpg;base64,/9j/4AAQSkZJRgABAQAAAQABAAD/2wCEAAkGBhAQERAPDw8PDw0OEA0NDAwNEA8NDQ0OFBAVFhUQEhQXHCYqGBkjJRISHy8gIycqOCwsFR4xNTAqNSYrLCkBCQoKDgwOGg8PGjUlHiQpNSotMCkpLykqLDQvLCkpLCwqKSkvLCwpKSkpKSkpLikpKSkpKSkpLSwpKSkpKSkpKf/AABEIAMIBAwMBIgACEQEDEQH/xAAcAAEAAgMBAQEAAAAAAAAAAAAABQcBBAYDAgj/xABKEAABAwIDBAUGCwUFCQEAAAABAAIDBBEFEyEGElGTBxcxQVQUFiJh0dMkMnFzdIGRsbKz0hUjJVLBNEJykrQ2U2JkgqGiw/Am/8QAGAEBAQEBAQAAAAAAAAAAAAAAAAECAwT/xAAlEQACAgIBBAMBAAMAAAAAAAAAAQIRAxIUEyExUQQyQWEjgfD/2gAMAwEAAhEDEQA/ALxREQBERAEREAREQBERAEREAREQBERAEREAREQBERAEREAREQBERAEREAREQBERAEREAREQBERAEREAREQBERAEREAREQBERAEREAREQBERAEREAREQBERAEREAREQBERAEWLpdAZRYul0BlFi6XQGUWLpdAZRYul0BlFi6XQGUWLpdAZRYul0BlFi6XQGUWLpdAZRYul0BlFi6XQGUWLpdAZRYul0BlFi6ygCIiAwSo3GMbhpY86dxDSd1jG6vkdwaFvVBsCq16U5zeiF9DFK63de8eq6Yo7ySZzyS1jZIu6UofCycxoWOtKHwsnNauK2Y2bmxB7mxkMjjtmzOBIaT2NA7yuw6oW+Nk5Lf1L0yjhi6ZwjLLJWj160ofCyc1qdaUPhZOa1eXVA3xsnJZ+pOqFvjZOSz9Sz/AIP+sv8AmPXrSh8LJzWrPWjF4WTmt9i1KrokcGkxVe9IOxskYa0+q4Oi4CcPje+KQFskbix7T3OC3CGKfgxKeWPksrrRi8LJzW+xOtGLwsnNb7FWecmcunHh6MdefsszrRi8LJzW+xOtGLwsnNb7FWecmcnHh6HXn7LM60YvCyc1vsTrRi8LJzW+xVnnJnJx4eh15+yzOtGLwsnNb7E60YvCyc1vsVZ5yZyceHodefsszrRi8LJzW+xOtGLwsnNb7FWecmcnHh6HXn7LM60YvCyc1vsTrRi8LJzW+xVnnJnJx4eh15+yzOtGLwsnNb7E60YvCyc1vsVZ5yZyceHodefsszrRi8LJzW+xOtGLwsnNb7FWecmcnHh6HXn7LM60YvCyc1vsTrRi8LJzW+xVnnJnJx4eh15+yzOtGLwsnNb7E60YvCyc1vsVZ5yZyceHodefsszrRi8LJzW+xOtGLwsnNb7FWecmcnHh6HXn7LVoOkume8NkikhaSBmFwe1vrdbsHr1XYMf67gi7SOwhfnsSq69m5iaWhJNy6mjJPH0Wrz58UYJNHfDkcrTJ5FgLK8p6TxqvilVZ0tvsaH5iX741adV8UqqOmA60HzEv3xrv8f7o45/oyb6GnfA5j3mqeCe+wjjt95Uh0mbUVFBSMmptwSvnZFeRu+A0tcSbcfRUV0Mu+BTfS5Pyo189NB+AxfSo/wAuRRq8lf0qdY/9HOUm3e0UkXlEcDZYPS/eMpg5p3Tr2H1LqOjvpOdiEjqWpiZHUhhkjfFfLla34wsewi65PZbpQioaJtL5PJJM0ykO3mNiJc4kX7+/gnRHSMfXPqXzRtlaybcpgbSPLz6TgP5R6lqUOztGYz7qmXZvKiukR9sUqgNB+4P1mFhJV37yorpHd/Far5Kf8hifH+4z/QzsbhUdbWMppS8RuZK8mMhrrtbcakLx2xoI6Krlp4y4xxiMtMhBd6TA43I+VbnRc7+Jx/M1P4Quvxzo1fWYi6rkmY2lcYS6IBxleGMALb9gBt9i7Ty65O/ijjHHtDt5sgcU2Tp6XDGVkzpRVytj3I94CMPebgFtu4duqjdj9k5cRc529lU0ZtJMRck9u6wcfuWelLanymdtKxj44aS4tI0xl8hFt4NP90AWB77ldQ6Q0mzgdF6MksDCXt0O9NIAXfYVnqTUf62a0i5fxGpJhWzsbjDJXvMrTuucJDYO79QywWltZsJ5LF5XSymek0c69i5jT2PBHxmqvG0wsrd6LnmfCqinlO8xj6iBoOto3Rh1vqLirLfHUrEdcnajl9gcDir6iSKZ0gYyEyjLIa4nfaO0g8VF4/Ttp6qop2ElkMro2l2riBbt+1TXQrJesn+in81imse6K6ipqqiobUwMbPK6RrHMkLmg20JHyK9Wsjt9jPSuCpdyP2O2SgrKOoqZXSiSJ0rWBjmhnoxBwuCNe1RmydPhc0T3YhVup5Q+zGNdugs3Rr8U991YWy+zMmHUNVBJIyVz/KJg6MOaADCG2IP+H/uqKYy7fqUjJzcqZZRUErRcLdg8INP5YKqc0gBcajMbuboduk/E46LltpqTCYoQ6grHTz5jWljnbwy7G5+KPUugo/8AZhw/5ef/AFLlVTG2Gnb3DiUxbNu34Lk1SXbyWFsFsfDXRSz1L3sia9sURY5sd3d5JIPEBRu3Gz4oKkRRl5hkjEkTnkF3bZzSR/8AaqV24mOHYPR0LDuzzlj5SO30TmPP+bdC3ttSMQwmlxBovJEGSSW7QHDckH1EX+pZjklvf4yyxrWv05fY3C462sZTSl4jcyV5MZAddrbjUgry2xoI6Krlp4i4xxiNzTIQXekwONyB61s9Fkn8Ti+ZqfwLscd6Nn1mIuq5JmNpXZJdEA4yuDGgFt+wA2W5ZdZ9/FGI49odvNkDiuylPS4WysmdKKuVse5GHAM33m4BbbuHbqvnCcOwN8EL6mvfHUOY0zRh+6Gv7xbcP3rS6T9pvKahlKxj44aS43ZGmMvkItvBp/ugaA99yuLni7PqSKnKNtiTjGVJFv4rsHhFI1j6mqnhZId1jnyNs51r20ZwXIYtQ0Bq6Snoal00M7o45pCQ5zHOk3bD0R3FdP00C9NR/Pn8pV1s421bRfSqb8xqzj2cdrNZNVLWiyMZ2OwWjcxtVWTwukBdGHPB3gDYkWjK5naWmwqONjsPq3zymQB7HEkCPdOvxR32XZdIuw02JSwPilhjEMcjHCUuBJc4EEWHqVc7RbJyYc+Nkskchla57TEXEAA21uPWmKWzVy7jLGk6RqNkV5bLH4Hh30WP8LFQ7XK99lP7Hh30WP8ACxb+V9UY+N9mdGEQIvAe48qr4pVS9Mh1oPo833xq2qr4pVR9M59LD/o833xrv8f7o45/oyW6GnfApvpcn5Uax0zu+AxfSo/y5Fr9DVU3yWeO/ptqXPc3vDXRsAP/AIldPtXs1HiMIgle+MNkbK18e7vBwBHf8pWZOslv2WKvHX8Oa6PqugGHRiqfRh+9PvtnMO/u75tcO1XC0LozjMRoL5PljMndvbKv6dv+G299S7LqTpe+qqT/ANMPsXS7N7D0dAd+FjnTEWM0p33gcBw+pa3ira/SaN0n+HT7yorpHd/FKn5Kf8hivDeVD9IFS1+J1TmG4BiYSOzebE0EfaFfj/cnyPob/Rc7+Jx/M1P4Qsbf47U0uMSywTSNyxTOEYe7Ld+6bdpbe1jr9qgMFxyWinbUwhjpGtewCQFzSHCx7CF543i0lbO+pmDBJIGAiMEMAa0AWuTwXoljbnf4cI5EoV+lh9JtEyroqfE4QN5rYzIR2mGQd/8AhP8AVbmA2xLAjTRkGeOMwbpOoljdvMv8th9q4Gh23qYqR1BuQyU7myM/ete57WvvoCHAaX00UZgmOVNC/MppCwmwewjejkHBze9c+lKq9Psb6sbv2ejsPqGnLdTzCQHd3Mt97/ZqrPwZhwjB5pJ/QnlzZBGSLiV7Q1jPl0bf61zA6Zq61vJ6be/mtLb7N7+q5jG9o6qveH1Mm8G3y4mjdiZ8jePrK04zyUmjKcIW0zqehXSsn+in81igNtppP2jXWlkAFQ+wD3gDQdguvHZ3aObD5XTQNjc57MpwlDnN3d4HuI10WriFe+omlqJA0STPMjwwENBPAFaWN7tvwZeRaJIs7oslccLrN5znHNqdXEuNvJ2aXKqmJ3o/UFN4HtrU0UEtNC2ExzOe5xka4vBcwNNiHDuAUI0aWVxwcZMmSakkWrSO/wDzTvmJv9Q5cTsJhflVdTxkXjjdny8N1mtvrO6vNm2lS2iOHBsPk5a5m/uuzd0v3jrvW7TwXjs1tTNh7pHwRwvfK1rCZmudutBvZtiO3T7AsqEkpf025xbid/tptHgklSYq6KommprxXjDstt7OIFnC/aPsUpsfieGVlPUUFCyVkLWOzIpgb2luCWkk6XCpid7pXvlkN5JXvkeeLnEk/et3Z7HpsPmM9OGFxY6NzZASxzSQdQCOCw8D17GlnWx0XRrTuhxfJf8AHhZWRu+VotdfPSBjlTS4xLLBNI3LFM4Rh7st37pt2lt7WKiIdsahlc7EWxwioeC1zN1+UbsDSbb176DvWnjeLSVs76mYMEkgYCIwQwBrQBYEngtdNuVv0Z6iUaXssfpHo2VdFT4nCBvNbGZCO0wyDv8A8J/qqwmfoPqUzQbcVMNI6g3IZKdzZGfvWvc9rX3uAQ4DS+migiNF0xRlFOLMZJKTTRa/TI74NR/PH8pV5s+74ZR/Sqb8xq2dottamvZFHO2FrYXF7TE1zSTu21u4qIgqXRPjlZbfieyRlxcbzSCL/Ypjg1CmWc052iwemenlfPSZbJXARTb2W17gP3gtfdC4LyaVgBkZK0dgMjHtF+FyF1PXLiP+6pP8kv61G4/t9VV8bYZ2QtY14kBia8OuARbVx01WMSnGlRrK4y72RTXK/Nkv7Fhv0SP8DF+fWuX6B2Q/sOG/RI/wMV+V9UT432Z0oRAi8B7jyqfilVL0zwOJw9wB3cmZt+7evGbK3ZG3CgMYoYJozT1cZfFfejkZ8eN3EcO0/cumKekk2c8kdotH58wzE6qjkzqZ7o32s7QOa9vBzT2routrFf5KXkv/AFrtH7CYZ4qpHqySf/WvjzDwzxdTyT7temU8UnbPPGGWKpHHdbeK/wAlLyX/AK1jrbxX+Sl5L/1rsvMPC/F1PJPu08w8L8XU8k+7Wbwm6ynEVXShisrSzehi3tC+GIteB6i5xsubjidqTcuJJcTqST2klW2NhMM8XU8k+7X15jYZ4up5J92twyYoeDnLHkl5KlyzwKZbuCtrzHwzxdTyT7tPMfDPF1PJPu115MDnx5lS5R4JlHgra8x8M8XU8k+7TzHwzxdTyT7tOTAceZUmSeCzlHgVbXmPhni6nkn3aeY+GeLqeSfdqciA48ypco8Cs5buCtnzHwzxdTyT7tPMfDPF1PJPu1eTAceZUuUeBWct3Aq2fMfDPF1PJPu08x8M8XU8k+7TkwHHmVLlHgmUeCtrzHwzxdTyT7tPMfDPF1PJPu05MBx5lTZbuBWDE7gra8x8M8XU8k+7TzHwzxdTyT7tOTAceZUuUeBWct3BWz5j4Z4up5J92nmPhni6nkn3acmA48ypco8FnLdwKtnzHwzxdTyT7tPMfDPF1PJPu05MBx5lS5R4LOW7gVbPmPhni6nkn3aeY+GeLqeSfdpyYDjzKlyTwQRHgra8x8M8XU8k+7TzHwzxdTyT7tTkQHHmVMGO4FfoXZOJzaLDmuBDm0kW8D2j0GLnsO2Kwtjw8vnqN0giJ8Zaxx9foi49V121KS92+Rui1mN/lavPnyqaSR6MOJwts3giyi8p6T5cVH1r2jtW+9c9jjytRVsjdI8nzR8AvnOi4BRkVO550WyMIettRRzTbNrPi4BM+LgFrfsh6fsh6lRL3NnOi4BZzYuAWlJhbwtVzSNFpRTI20S+bHwCZsfAKH1TVXRGd2TGbHwCZsfAKH1TVNEN2TGbHwCZsfAKHuU1TRDdkxmx8AmbHwCh9U1TRDdkxmx8AmbHwCh9U1TRDdkxmx8AmbHwCh9U1TRDdkxmx8AmbHwCh9U1TRDdkxmx8AmbHwCh7lNU0Q3ZMZsfAJmx8AofVNU0Q3ZMZsfAJmx8AofVNU0Q3ZMZsfAJmx8Aoe5TVNEN2T9NNHfuU1TkW0XFwE3C63DneiFicaNxlZIIsBFzOh8vUDjDLqfeofE2XWo+TMvB5YTTjgt6okDAvLDGaLOJN0R+QvB4jEBwWxBUtctSCFttV8Qss/TsShZKyRAjsXOYhBZy6cDRQeIR+krHyJEbFS7yxLS2NlJ0Meq9KikJd2LTkYUSLFCbXXzHREqZmbYWX1HHutupsy6oi/2WvGWiLVvmY3W1l7zVbaFJkLDSFy+ZKexspijhsSvKrpiT2Jt3JqaDKIkXXkYNbKdp4bNWg+P0lVIOJreQm11iOjupkR+gtalFnKbMtEXJT2X3FSFymp6VvavuOnDRcKbDUhBQm9l8S0tjZTEDbuWKikJd2K7DUjBQm115CDWympxZtlpxR+kqmRo1ZKIgXXmynubKaq4/RWrSx+kil2Fdzw/ZZXnLQ7qmKoG2i0HgntUTZWkacUWq6fDx6IUHHHqp+jGgSYgbYRAi5HQw5Rtey6k3LSqmKojPmgbole3RetI1fVTFdP0fhGsp9F6Ukeq9hTlesFNbVWxRsW0URWR6qZIUdUMuVEGeFGzVbT3i684RZJBc3WmRHlUxa3XpuXavt2oSM2UBHGHVb0LLNXrutWJHdwQHlTN1X1NIL9izFovmRtygPRpu1R74tVvxmwssNYEBgM9FaQZYqU3hay8ZGDuRBnwY94BZlbZtl6wusvibVAeFIzVbT5BdecQskguUB41UXevCKLVSDtQkbAFbFHlUs0WtTx6qSc4FeO6AVEDM5sOxaUgv3KRcQV4vjCIM0mR6qYpRotFsakIBorIRPdERYNGCvCZi2FgtQGrHovXMX3lplqkPjfWcxfWWmWgPN0i8XMutrLWMtAauWmWtrLTLVsUauWmWtrLTLSxRq5aZa2stMtLFGrlplray0y0sUauWmWtrLTLSxRq5aZa2stMtLFGrlplray0y0sUauWmWtrLTLSxRq5aZa2stMtLFGrlplray0y0sUauWmWtrLTLSxRrCNbMYWRGvoBRsUZREUKEREAREQBERAEREAREQBERAEREAREQBERAEREAREQBERAEREAREQBERAEREAREQBERAEREAREQBERAEREAREQBERAEREAREQBERAEREAREQBERAEREAREQBERAEREB//9k="/>
          <p:cNvSpPr>
            <a:spLocks noChangeAspect="1" noChangeArrowheads="1"/>
          </p:cNvSpPr>
          <p:nvPr/>
        </p:nvSpPr>
        <p:spPr bwMode="auto">
          <a:xfrm>
            <a:off x="215900" y="-744538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7" name="Группа 16"/>
          <p:cNvGrpSpPr/>
          <p:nvPr/>
        </p:nvGrpSpPr>
        <p:grpSpPr>
          <a:xfrm>
            <a:off x="2483768" y="3789320"/>
            <a:ext cx="2520000" cy="2520000"/>
            <a:chOff x="395536" y="3717032"/>
            <a:chExt cx="2520000" cy="2520000"/>
          </a:xfrm>
        </p:grpSpPr>
        <p:sp>
          <p:nvSpPr>
            <p:cNvPr id="9" name="Овал 8"/>
            <p:cNvSpPr>
              <a:spLocks noChangeAspect="1"/>
            </p:cNvSpPr>
            <p:nvPr/>
          </p:nvSpPr>
          <p:spPr>
            <a:xfrm>
              <a:off x="395536" y="3717032"/>
              <a:ext cx="2520000" cy="2520000"/>
            </a:xfrm>
            <a:prstGeom prst="ellipse">
              <a:avLst/>
            </a:prstGeom>
            <a:solidFill>
              <a:srgbClr val="990099">
                <a:alpha val="30000"/>
              </a:srgbClr>
            </a:solidFill>
            <a:ln>
              <a:solidFill>
                <a:srgbClr val="99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>
                <a:solidFill>
                  <a:schemeClr val="bg1"/>
                </a:solidFill>
              </a:endParaRPr>
            </a:p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>
                <a:solidFill>
                  <a:schemeClr val="bg1"/>
                </a:solidFill>
              </a:endParaRPr>
            </a:p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ru-RU" sz="1600" b="1" dirty="0" smtClean="0">
                <a:solidFill>
                  <a:schemeClr val="bg1"/>
                </a:solidFill>
              </a:endParaRPr>
            </a:p>
            <a:p>
              <a:pPr algn="ctr"/>
              <a:r>
                <a:rPr lang="ru-RU" sz="1600" b="1" dirty="0" smtClean="0">
                  <a:solidFill>
                    <a:schemeClr val="bg1"/>
                  </a:solidFill>
                </a:rPr>
                <a:t>10 000 человек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368" y="4076792"/>
              <a:ext cx="1078841" cy="597216"/>
            </a:xfrm>
            <a:prstGeom prst="rect">
              <a:avLst/>
            </a:prstGeom>
            <a:noFill/>
            <a:effectLst>
              <a:outerShdw blurRad="25400" dist="63500" dir="2700000" algn="ctr" rotWithShape="0">
                <a:schemeClr val="bg1">
                  <a:alpha val="68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6" name="Picture 8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8667" l="0" r="100000">
                          <a14:foregroundMark x1="28889" y1="21333" x2="64000" y2="71556"/>
                          <a14:foregroundMark x1="30222" y1="75111" x2="43111" y2="52444"/>
                          <a14:foregroundMark x1="49333" y1="46667" x2="68444" y2="36889"/>
                          <a14:foregroundMark x1="53778" y1="30667" x2="63556" y2="2444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464" y="4796872"/>
              <a:ext cx="504056" cy="5040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58" name="Picture 10" descr="http://t2.gstatic.com/images?q=tbn:ANd9GcSky6Z45ajr_oSDxtbMWsNxf3NDqGNNdrBqI2lGRemQyC2m2Y3pG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0" r="100000">
                          <a14:foregroundMark x1="59804" y1="22549" x2="60784" y2="61765"/>
                          <a14:foregroundMark x1="59804" y1="22059" x2="75980" y2="45098"/>
                          <a14:foregroundMark x1="45098" y1="43137" x2="52941" y2="43627"/>
                          <a14:foregroundMark x1="57353" y1="64706" x2="65686" y2="80882"/>
                          <a14:foregroundMark x1="5882" y1="14706" x2="5392" y2="78922"/>
                          <a14:foregroundMark x1="64706" y1="25490" x2="80392" y2="15686"/>
                          <a14:foregroundMark x1="6373" y1="14706" x2="16176" y2="4902"/>
                          <a14:foregroundMark x1="20588" y1="5882" x2="83824" y2="4902"/>
                          <a14:foregroundMark x1="92157" y1="34314" x2="90196" y2="82843"/>
                          <a14:foregroundMark x1="7843" y1="82353" x2="17157" y2="90196"/>
                          <a14:foregroundMark x1="7843" y1="70098" x2="7843" y2="38725"/>
                          <a14:foregroundMark x1="18627" y1="92157" x2="82353" y2="9068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4627" y="4801671"/>
              <a:ext cx="499257" cy="4992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" name="Блок-схема: альтернативный процесс 21"/>
          <p:cNvSpPr/>
          <p:nvPr/>
        </p:nvSpPr>
        <p:spPr>
          <a:xfrm rot="20504218">
            <a:off x="1928632" y="4914963"/>
            <a:ext cx="966255" cy="485017"/>
          </a:xfrm>
          <a:prstGeom prst="flowChartAlternateProcess">
            <a:avLst/>
          </a:prstGeom>
          <a:solidFill>
            <a:srgbClr val="9900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latin typeface="Arial Narrow" pitchFamily="34" charset="0"/>
              </a:rPr>
              <a:t>NEW</a:t>
            </a:r>
          </a:p>
          <a:p>
            <a:pPr algn="ctr"/>
            <a:r>
              <a:rPr lang="ru-RU" sz="1600" b="1" dirty="0" smtClean="0">
                <a:latin typeface="Arial Narrow" pitchFamily="34" charset="0"/>
              </a:rPr>
              <a:t>с 11.2011</a:t>
            </a:r>
            <a:endParaRPr lang="ru-RU" sz="1600" b="1" dirty="0">
              <a:latin typeface="Arial Narrow" pitchFamily="34" charset="0"/>
            </a:endParaRPr>
          </a:p>
        </p:txBody>
      </p:sp>
      <p:sp>
        <p:nvSpPr>
          <p:cNvPr id="24" name="Блок-схема: альтернативный процесс 23"/>
          <p:cNvSpPr/>
          <p:nvPr/>
        </p:nvSpPr>
        <p:spPr>
          <a:xfrm rot="20599223">
            <a:off x="6608957" y="2354504"/>
            <a:ext cx="966255" cy="485017"/>
          </a:xfrm>
          <a:prstGeom prst="flowChartAlternateProcess">
            <a:avLst/>
          </a:prstGeom>
          <a:solidFill>
            <a:srgbClr val="9900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latin typeface="Arial Narrow" pitchFamily="34" charset="0"/>
              </a:rPr>
              <a:t>NEW</a:t>
            </a:r>
          </a:p>
          <a:p>
            <a:pPr algn="ctr"/>
            <a:r>
              <a:rPr lang="ru-RU" sz="1600" b="1" dirty="0" smtClean="0">
                <a:latin typeface="Arial Narrow" pitchFamily="34" charset="0"/>
              </a:rPr>
              <a:t>с 10.2011</a:t>
            </a:r>
            <a:endParaRPr lang="ru-RU" sz="1600" b="1" dirty="0">
              <a:latin typeface="Arial Narrow" pitchFamily="34" charset="0"/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4643852" y="3789040"/>
            <a:ext cx="2520000" cy="2520000"/>
            <a:chOff x="4643852" y="3753156"/>
            <a:chExt cx="2520000" cy="2520000"/>
          </a:xfrm>
        </p:grpSpPr>
        <p:sp>
          <p:nvSpPr>
            <p:cNvPr id="8" name="Овал 7"/>
            <p:cNvSpPr>
              <a:spLocks noChangeAspect="1"/>
            </p:cNvSpPr>
            <p:nvPr/>
          </p:nvSpPr>
          <p:spPr>
            <a:xfrm>
              <a:off x="4643852" y="3753156"/>
              <a:ext cx="2520000" cy="2520000"/>
            </a:xfrm>
            <a:prstGeom prst="ellipse">
              <a:avLst/>
            </a:prstGeom>
            <a:solidFill>
              <a:srgbClr val="990099">
                <a:alpha val="30000"/>
              </a:srgbClr>
            </a:solidFill>
            <a:ln>
              <a:solidFill>
                <a:srgbClr val="9900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en-US" sz="1600" b="1" dirty="0">
                <a:solidFill>
                  <a:schemeClr val="bg1"/>
                </a:solidFill>
              </a:endParaRPr>
            </a:p>
            <a:p>
              <a:pPr algn="ctr"/>
              <a:endParaRPr lang="en-US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en-US" sz="1600" b="1" dirty="0">
                <a:solidFill>
                  <a:schemeClr val="bg1"/>
                </a:solidFill>
              </a:endParaRPr>
            </a:p>
            <a:p>
              <a:pPr algn="ctr"/>
              <a:endParaRPr lang="en-US" sz="1600" b="1" dirty="0" smtClean="0">
                <a:solidFill>
                  <a:schemeClr val="bg1"/>
                </a:solidFill>
              </a:endParaRPr>
            </a:p>
            <a:p>
              <a:pPr algn="ctr"/>
              <a:endParaRPr lang="en-US" sz="1600" b="1" dirty="0">
                <a:solidFill>
                  <a:schemeClr val="bg1"/>
                </a:solidFill>
              </a:endParaRPr>
            </a:p>
            <a:p>
              <a:pPr algn="ctr"/>
              <a:r>
                <a:rPr lang="en-US" sz="1600" b="1" dirty="0" smtClean="0">
                  <a:solidFill>
                    <a:schemeClr val="bg1"/>
                  </a:solidFill>
                </a:rPr>
                <a:t>10 000 </a:t>
              </a:r>
              <a:r>
                <a:rPr lang="ru-RU" sz="1600" b="1" dirty="0" smtClean="0">
                  <a:solidFill>
                    <a:schemeClr val="bg1"/>
                  </a:solidFill>
                </a:rPr>
                <a:t>человек</a:t>
              </a:r>
              <a:endParaRPr lang="ru-RU" sz="1600" b="1" dirty="0">
                <a:solidFill>
                  <a:schemeClr val="bg1"/>
                </a:solidFill>
              </a:endParaRPr>
            </a:p>
          </p:txBody>
        </p:sp>
        <p:pic>
          <p:nvPicPr>
            <p:cNvPr id="2062" name="Picture 14" descr="http://t2.gstatic.com/images?q=tbn:ANd9GcRsxCNw0KBipCeV3F92S5mgv8zXG3X4sY6XbDzuO5JxX9cHju-e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0" b="100000" l="0" r="98667">
                          <a14:foregroundMark x1="25778" y1="37333" x2="25778" y2="37333"/>
                          <a14:foregroundMark x1="49333" y1="17778" x2="49333" y2="17778"/>
                          <a14:foregroundMark x1="72889" y1="42667" x2="72889" y2="42667"/>
                          <a14:foregroundMark x1="16889" y1="86222" x2="16889" y2="86222"/>
                          <a14:foregroundMark x1="22667" y1="84000" x2="22667" y2="84000"/>
                          <a14:foregroundMark x1="41778" y1="81778" x2="41778" y2="81778"/>
                          <a14:foregroundMark x1="54667" y1="80889" x2="54667" y2="80889"/>
                          <a14:foregroundMark x1="69778" y1="81333" x2="69778" y2="81333"/>
                          <a14:foregroundMark x1="78222" y1="83111" x2="78222" y2="83111"/>
                          <a14:foregroundMark x1="87556" y1="82667" x2="87556" y2="82667"/>
                          <a14:backgroundMark x1="43111" y1="19556" x2="43111" y2="1955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7375" y="4668107"/>
              <a:ext cx="862817" cy="862817"/>
            </a:xfrm>
            <a:prstGeom prst="rect">
              <a:avLst/>
            </a:prstGeom>
            <a:noFill/>
            <a:ln w="25400" cmpd="sng">
              <a:noFill/>
              <a:miter lim="800000"/>
              <a:headEnd/>
              <a:tailE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7375" y="4090943"/>
              <a:ext cx="1078841" cy="597216"/>
            </a:xfrm>
            <a:prstGeom prst="rect">
              <a:avLst/>
            </a:prstGeom>
            <a:noFill/>
            <a:effectLst>
              <a:outerShdw blurRad="25400" dist="63500" dir="2700000" algn="ctr" rotWithShape="0">
                <a:schemeClr val="bg1">
                  <a:alpha val="68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" name="Блок-схема: альтернативный процесс 28"/>
          <p:cNvSpPr/>
          <p:nvPr/>
        </p:nvSpPr>
        <p:spPr>
          <a:xfrm rot="20580305">
            <a:off x="6693562" y="4752982"/>
            <a:ext cx="997692" cy="485017"/>
          </a:xfrm>
          <a:prstGeom prst="flowChartAlternateProcess">
            <a:avLst/>
          </a:prstGeom>
          <a:solidFill>
            <a:srgbClr val="990099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latin typeface="Arial Narrow" pitchFamily="34" charset="0"/>
              </a:rPr>
              <a:t>PLAN</a:t>
            </a:r>
          </a:p>
          <a:p>
            <a:pPr algn="ctr"/>
            <a:r>
              <a:rPr lang="ru-RU" sz="1600" b="1" dirty="0" smtClean="0">
                <a:latin typeface="Arial Narrow" pitchFamily="34" charset="0"/>
              </a:rPr>
              <a:t>с </a:t>
            </a:r>
            <a:r>
              <a:rPr lang="en-US" sz="1600" b="1" dirty="0" smtClean="0">
                <a:latin typeface="Arial Narrow" pitchFamily="34" charset="0"/>
              </a:rPr>
              <a:t>01</a:t>
            </a:r>
            <a:r>
              <a:rPr lang="ru-RU" sz="1600" b="1" dirty="0" smtClean="0">
                <a:latin typeface="Arial Narrow" pitchFamily="34" charset="0"/>
              </a:rPr>
              <a:t>.201</a:t>
            </a:r>
            <a:r>
              <a:rPr lang="en-US" sz="1600" b="1" dirty="0" smtClean="0">
                <a:latin typeface="Arial Narrow" pitchFamily="34" charset="0"/>
              </a:rPr>
              <a:t>2</a:t>
            </a:r>
            <a:endParaRPr lang="ru-RU" sz="1600" b="1" dirty="0">
              <a:latin typeface="Arial Narrow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1357" y="2708920"/>
            <a:ext cx="6487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</a:rPr>
              <a:t>4%</a:t>
            </a: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4679" y="3789320"/>
            <a:ext cx="8295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bg1"/>
                </a:solidFill>
              </a:rPr>
              <a:t>10%</a:t>
            </a:r>
            <a:endParaRPr lang="ru-RU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512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22" grpId="0" animBg="1"/>
      <p:bldP spid="24" grpId="0" animBg="1"/>
      <p:bldP spid="29" grpId="0" animBg="1"/>
      <p:bldP spid="19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Привлечение и модерирование ЦА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02" b="100000" l="0" r="100000">
                        <a14:backgroundMark x1="29557" y1="44578" x2="26108" y2="473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213" y="1916832"/>
            <a:ext cx="1933575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581128"/>
            <a:ext cx="2434028" cy="1728192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U:\Cover_YL_11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61" y="1484784"/>
            <a:ext cx="1741467" cy="2367749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772" y="1696979"/>
            <a:ext cx="2451092" cy="1732021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Группа 7"/>
          <p:cNvGrpSpPr>
            <a:grpSpLocks noChangeAspect="1"/>
          </p:cNvGrpSpPr>
          <p:nvPr/>
        </p:nvGrpSpPr>
        <p:grpSpPr>
          <a:xfrm>
            <a:off x="1286770" y="4733701"/>
            <a:ext cx="1575619" cy="1575619"/>
            <a:chOff x="-1044624" y="2814662"/>
            <a:chExt cx="4239915" cy="4239915"/>
          </a:xfrm>
        </p:grpSpPr>
        <p:pic>
          <p:nvPicPr>
            <p:cNvPr id="3079" name="Picture 7" descr="http://t1.gstatic.com/images?q=tbn:ANd9GcQKl7u6AXdnQjD1159M-ri1MnMlDFjc6yyAnRJgOfFf8rR6Ln7Jj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9778" r="89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44624" y="2814662"/>
              <a:ext cx="4239915" cy="42399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Прямоугольник 6"/>
            <p:cNvSpPr/>
            <p:nvPr/>
          </p:nvSpPr>
          <p:spPr>
            <a:xfrm>
              <a:off x="238739" y="3429001"/>
              <a:ext cx="1646863" cy="2880320"/>
            </a:xfrm>
            <a:prstGeom prst="rect">
              <a:avLst/>
            </a:prstGeom>
            <a:solidFill>
              <a:srgbClr val="E2C5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14" y="4146865"/>
              <a:ext cx="1584000" cy="876857"/>
            </a:xfrm>
            <a:prstGeom prst="rect">
              <a:avLst/>
            </a:prstGeom>
            <a:noFill/>
            <a:effectLst>
              <a:outerShdw blurRad="25400" dist="25400" dir="2700000" algn="ctr" rotWithShape="0">
                <a:srgbClr val="990099">
                  <a:alpha val="68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0" name="Прямая со стрелкой 9"/>
          <p:cNvCxnSpPr/>
          <p:nvPr/>
        </p:nvCxnSpPr>
        <p:spPr>
          <a:xfrm flipH="1" flipV="1">
            <a:off x="2123728" y="2562990"/>
            <a:ext cx="1944216" cy="1010026"/>
          </a:xfrm>
          <a:prstGeom prst="straightConnector1">
            <a:avLst/>
          </a:prstGeom>
          <a:ln w="57150">
            <a:solidFill>
              <a:srgbClr val="99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2383830" y="4149080"/>
            <a:ext cx="1836514" cy="1372430"/>
          </a:xfrm>
          <a:prstGeom prst="straightConnector1">
            <a:avLst/>
          </a:prstGeom>
          <a:ln w="57150">
            <a:solidFill>
              <a:srgbClr val="99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5220072" y="2243139"/>
            <a:ext cx="1210700" cy="859555"/>
          </a:xfrm>
          <a:prstGeom prst="straightConnector1">
            <a:avLst/>
          </a:prstGeom>
          <a:ln w="57150">
            <a:solidFill>
              <a:srgbClr val="99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5076056" y="4149080"/>
            <a:ext cx="1368152" cy="1512168"/>
          </a:xfrm>
          <a:prstGeom prst="straightConnector1">
            <a:avLst/>
          </a:prstGeom>
          <a:ln w="57150">
            <a:solidFill>
              <a:srgbClr val="99009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2123728" y="1916832"/>
            <a:ext cx="4307044" cy="1"/>
          </a:xfrm>
          <a:prstGeom prst="straightConnector1">
            <a:avLst/>
          </a:prstGeom>
          <a:ln w="57150">
            <a:solidFill>
              <a:srgbClr val="990099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H="1" flipV="1">
            <a:off x="2438422" y="5949281"/>
            <a:ext cx="4005786" cy="216023"/>
          </a:xfrm>
          <a:prstGeom prst="straightConnector1">
            <a:avLst/>
          </a:prstGeom>
          <a:ln w="57150">
            <a:solidFill>
              <a:srgbClr val="990099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H="1" flipV="1">
            <a:off x="1741678" y="3852533"/>
            <a:ext cx="166026" cy="881168"/>
          </a:xfrm>
          <a:prstGeom prst="straightConnector1">
            <a:avLst/>
          </a:prstGeom>
          <a:ln w="57150">
            <a:solidFill>
              <a:srgbClr val="990099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 flipV="1">
            <a:off x="7236296" y="3429000"/>
            <a:ext cx="83013" cy="1185863"/>
          </a:xfrm>
          <a:prstGeom prst="straightConnector1">
            <a:avLst/>
          </a:prstGeom>
          <a:ln w="57150">
            <a:solidFill>
              <a:srgbClr val="990099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H="1" flipV="1">
            <a:off x="2181187" y="3123765"/>
            <a:ext cx="4249585" cy="2825516"/>
          </a:xfrm>
          <a:prstGeom prst="straightConnector1">
            <a:avLst/>
          </a:prstGeom>
          <a:ln w="57150">
            <a:solidFill>
              <a:srgbClr val="990099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2521435" y="3429000"/>
            <a:ext cx="4426829" cy="2338269"/>
          </a:xfrm>
          <a:prstGeom prst="straightConnector1">
            <a:avLst/>
          </a:prstGeom>
          <a:ln w="57150">
            <a:solidFill>
              <a:srgbClr val="990099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733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5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Инструменты апгрейда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17" b="97520" l="1110" r="99556">
                        <a14:foregroundMark x1="88013" y1="45209" x2="90011" y2="41037"/>
                        <a14:foregroundMark x1="93230" y1="56370" x2="96781" y2="55806"/>
                        <a14:foregroundMark x1="86459" y1="83766" x2="91121" y2="82751"/>
                        <a14:foregroundMark x1="68257" y1="85908" x2="74473" y2="85457"/>
                        <a14:foregroundMark x1="26637" y1="93912" x2="30189" y2="92221"/>
                        <a14:foregroundMark x1="13097" y1="67418" x2="17203" y2="64262"/>
                        <a14:foregroundMark x1="4772" y1="51071" x2="6770" y2="46787"/>
                        <a14:foregroundMark x1="22420" y1="23563" x2="25527" y2="21421"/>
                        <a14:foregroundMark x1="69811" y1="10936" x2="72919" y2="14092"/>
                        <a14:foregroundMark x1="68257" y1="6088" x2="70255" y2="1917"/>
                        <a14:foregroundMark x1="23418" y1="8230" x2="26082" y2="6652"/>
                        <a14:foregroundMark x1="14095" y1="28861" x2="16204" y2="26719"/>
                        <a14:foregroundMark x1="14095" y1="41601" x2="15649" y2="41037"/>
                        <a14:foregroundMark x1="11543" y1="78579" x2="11987" y2="73281"/>
                        <a14:foregroundMark x1="23418" y1="81736" x2="25527" y2="80609"/>
                        <a14:foregroundMark x1="84351" y1="71702" x2="85905" y2="71702"/>
                      </a14:backgroundRemoval>
                    </a14:imgEffect>
                    <a14:imgEffect>
                      <a14:sharpenSoften amount="1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484784"/>
            <a:ext cx="3100731" cy="208823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17" b="97520" l="1110" r="99556">
                        <a14:foregroundMark x1="88013" y1="45209" x2="90011" y2="41037"/>
                        <a14:foregroundMark x1="93230" y1="56370" x2="96781" y2="55806"/>
                        <a14:foregroundMark x1="86459" y1="83766" x2="91121" y2="82751"/>
                        <a14:foregroundMark x1="68257" y1="85908" x2="74473" y2="85457"/>
                        <a14:foregroundMark x1="26637" y1="93912" x2="30189" y2="92221"/>
                        <a14:foregroundMark x1="13097" y1="67418" x2="17203" y2="64262"/>
                        <a14:foregroundMark x1="4772" y1="51071" x2="6770" y2="46787"/>
                        <a14:foregroundMark x1="22420" y1="23563" x2="25527" y2="21421"/>
                        <a14:foregroundMark x1="69811" y1="10936" x2="72919" y2="14092"/>
                        <a14:foregroundMark x1="68257" y1="6088" x2="70255" y2="1917"/>
                        <a14:foregroundMark x1="23418" y1="8230" x2="26082" y2="6652"/>
                        <a14:foregroundMark x1="14095" y1="28861" x2="16204" y2="26719"/>
                        <a14:foregroundMark x1="14095" y1="41601" x2="15649" y2="41037"/>
                        <a14:foregroundMark x1="11543" y1="78579" x2="11987" y2="73281"/>
                        <a14:foregroundMark x1="23418" y1="81736" x2="25527" y2="80609"/>
                        <a14:foregroundMark x1="84351" y1="71702" x2="85905" y2="71702"/>
                      </a14:backgroundRemoval>
                    </a14:imgEffect>
                    <a14:imgEffect>
                      <a14:sharpenSoften amount="1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839" y="1484784"/>
            <a:ext cx="3100731" cy="20882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17" b="97520" l="1110" r="99556">
                        <a14:foregroundMark x1="88013" y1="45209" x2="90011" y2="41037"/>
                        <a14:foregroundMark x1="93230" y1="56370" x2="96781" y2="55806"/>
                        <a14:foregroundMark x1="86459" y1="83766" x2="91121" y2="82751"/>
                        <a14:foregroundMark x1="68257" y1="85908" x2="74473" y2="85457"/>
                        <a14:foregroundMark x1="26637" y1="93912" x2="30189" y2="92221"/>
                        <a14:foregroundMark x1="13097" y1="67418" x2="17203" y2="64262"/>
                        <a14:foregroundMark x1="4772" y1="51071" x2="6770" y2="46787"/>
                        <a14:foregroundMark x1="22420" y1="23563" x2="25527" y2="21421"/>
                        <a14:foregroundMark x1="69811" y1="10936" x2="72919" y2="14092"/>
                        <a14:foregroundMark x1="68257" y1="6088" x2="70255" y2="1917"/>
                        <a14:foregroundMark x1="23418" y1="8230" x2="26082" y2="6652"/>
                        <a14:foregroundMark x1="14095" y1="28861" x2="16204" y2="26719"/>
                        <a14:foregroundMark x1="14095" y1="41601" x2="15649" y2="41037"/>
                        <a14:foregroundMark x1="11543" y1="78579" x2="11987" y2="73281"/>
                        <a14:foregroundMark x1="23418" y1="81736" x2="25527" y2="80609"/>
                        <a14:foregroundMark x1="84351" y1="71702" x2="85905" y2="71702"/>
                      </a14:backgroundRemoval>
                    </a14:imgEffect>
                    <a14:imgEffect>
                      <a14:sharpenSoften amount="1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1484784"/>
            <a:ext cx="3100731" cy="208823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7749" y="2204864"/>
            <a:ext cx="18722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990099"/>
                </a:solidFill>
                <a:cs typeface="Courier New" pitchFamily="49" charset="0"/>
              </a:rPr>
              <a:t>Формат общения</a:t>
            </a:r>
            <a:endParaRPr lang="ru-RU" sz="2400" b="1" dirty="0">
              <a:solidFill>
                <a:srgbClr val="990099"/>
              </a:solidFill>
              <a:cs typeface="Courier New" pitchFamily="49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1668" y="2132856"/>
            <a:ext cx="20164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990099"/>
                </a:solidFill>
                <a:cs typeface="Courier New" pitchFamily="49" charset="0"/>
              </a:rPr>
              <a:t>Подача информации</a:t>
            </a:r>
            <a:endParaRPr lang="ru-RU" sz="2400" b="1" dirty="0">
              <a:solidFill>
                <a:srgbClr val="990099"/>
              </a:solidFill>
              <a:cs typeface="Courier New" pitchFamily="49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38389" y="229806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990099"/>
                </a:solidFill>
                <a:cs typeface="Courier New" pitchFamily="49" charset="0"/>
              </a:rPr>
              <a:t>Дизайн</a:t>
            </a:r>
            <a:endParaRPr lang="ru-RU" sz="2400" b="1" dirty="0">
              <a:solidFill>
                <a:srgbClr val="990099"/>
              </a:solidFill>
              <a:cs typeface="Courier New" pitchFamily="49" charset="0"/>
            </a:endParaRPr>
          </a:p>
        </p:txBody>
      </p:sp>
      <p:pic>
        <p:nvPicPr>
          <p:cNvPr id="12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duotone>
              <a:prstClr val="black"/>
              <a:srgbClr val="99009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1" t="-186" r="-1521" b="186"/>
          <a:stretch/>
        </p:blipFill>
        <p:spPr>
          <a:xfrm>
            <a:off x="100090" y="3717032"/>
            <a:ext cx="2887734" cy="2592288"/>
          </a:xfrm>
        </p:spPr>
      </p:pic>
      <p:pic>
        <p:nvPicPr>
          <p:cNvPr id="13" name="Объект 3"/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rgbClr val="99009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1" t="-186" r="-1521" b="186"/>
          <a:stretch/>
        </p:blipFill>
        <p:spPr>
          <a:xfrm>
            <a:off x="2980410" y="3717032"/>
            <a:ext cx="2887734" cy="2592288"/>
          </a:xfrm>
          <a:prstGeom prst="rect">
            <a:avLst/>
          </a:prstGeom>
        </p:spPr>
      </p:pic>
      <p:pic>
        <p:nvPicPr>
          <p:cNvPr id="14" name="Объект 3"/>
          <p:cNvPicPr>
            <a:picLocks noChangeAspect="1"/>
          </p:cNvPicPr>
          <p:nvPr/>
        </p:nvPicPr>
        <p:blipFill rotWithShape="1">
          <a:blip r:embed="rId4" cstate="print">
            <a:duotone>
              <a:prstClr val="black"/>
              <a:srgbClr val="990099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1" t="-186" r="-1521" b="186"/>
          <a:stretch/>
        </p:blipFill>
        <p:spPr>
          <a:xfrm>
            <a:off x="5865117" y="3717032"/>
            <a:ext cx="2887734" cy="2592288"/>
          </a:xfrm>
          <a:prstGeom prst="rect">
            <a:avLst/>
          </a:prstGeom>
        </p:spPr>
      </p:pic>
      <p:pic>
        <p:nvPicPr>
          <p:cNvPr id="15" name="Picture 4" descr="D:\My Documents\Darina.Petrenko\ЮНАЯ ЛЕДИ\РЕЛОНЧ\MediaKit\strelki_3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98902">
            <a:off x="1230681" y="3311370"/>
            <a:ext cx="566342" cy="56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My Documents\Darina.Petrenko\ЮНАЯ ЛЕДИ\РЕЛОНЧ\MediaKit\strelki_3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98902">
            <a:off x="4180129" y="3325902"/>
            <a:ext cx="566342" cy="56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D:\My Documents\Darina.Petrenko\ЮНАЯ ЛЕДИ\РЕЛОНЧ\MediaKit\strelki_3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598902">
            <a:off x="6992828" y="3325902"/>
            <a:ext cx="566342" cy="56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346086" y="4031748"/>
            <a:ext cx="242571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990099"/>
                </a:solidFill>
              </a:rPr>
              <a:t>Общение с </a:t>
            </a:r>
            <a:r>
              <a:rPr lang="ru-RU" b="1" dirty="0" smtClean="0">
                <a:solidFill>
                  <a:srgbClr val="990099"/>
                </a:solidFill>
              </a:rPr>
              <a:t>аудиторией на равных. Сейчас оно двустороннее: блоги, </a:t>
            </a:r>
            <a:r>
              <a:rPr lang="ru-RU" b="1" dirty="0" err="1" smtClean="0">
                <a:solidFill>
                  <a:srgbClr val="990099"/>
                </a:solidFill>
              </a:rPr>
              <a:t>соцсети</a:t>
            </a:r>
            <a:r>
              <a:rPr lang="ru-RU" b="1" dirty="0" smtClean="0">
                <a:solidFill>
                  <a:srgbClr val="990099"/>
                </a:solidFill>
              </a:rPr>
              <a:t>, игры, </a:t>
            </a:r>
            <a:r>
              <a:rPr lang="en-US" b="1" dirty="0" smtClean="0">
                <a:solidFill>
                  <a:srgbClr val="990099"/>
                </a:solidFill>
              </a:rPr>
              <a:t>QR-</a:t>
            </a:r>
            <a:r>
              <a:rPr lang="ru-RU" b="1" dirty="0" smtClean="0">
                <a:solidFill>
                  <a:srgbClr val="990099"/>
                </a:solidFill>
              </a:rPr>
              <a:t>коды, тесты. Стало </a:t>
            </a:r>
            <a:r>
              <a:rPr lang="ru-RU" b="1" dirty="0">
                <a:solidFill>
                  <a:srgbClr val="990099"/>
                </a:solidFill>
              </a:rPr>
              <a:t>больше </a:t>
            </a:r>
            <a:r>
              <a:rPr lang="ru-RU" b="1" dirty="0" smtClean="0">
                <a:solidFill>
                  <a:srgbClr val="990099"/>
                </a:solidFill>
              </a:rPr>
              <a:t>драйва!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150308" y="4065744"/>
            <a:ext cx="25018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990099"/>
                </a:solidFill>
              </a:rPr>
              <a:t>Теперь можно не только читать, но и смотреть и слушать, используя привычные и новые технологии!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016547" y="4005064"/>
            <a:ext cx="25922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990099"/>
                </a:solidFill>
              </a:rPr>
              <a:t>Изменившись внутренне, мы изменились и внешне! Дизайн яркий и современный. </a:t>
            </a:r>
            <a:r>
              <a:rPr lang="ru-RU" b="1" dirty="0" smtClean="0">
                <a:solidFill>
                  <a:srgbClr val="990099"/>
                </a:solidFill>
              </a:rPr>
              <a:t>Шрифты</a:t>
            </a:r>
            <a:r>
              <a:rPr lang="ru-RU" b="1" dirty="0">
                <a:solidFill>
                  <a:srgbClr val="990099"/>
                </a:solidFill>
              </a:rPr>
              <a:t>, различные новые графические элементы.</a:t>
            </a:r>
          </a:p>
        </p:txBody>
      </p:sp>
    </p:spTree>
    <p:extLst>
      <p:ext uri="{BB962C8B-B14F-4D97-AF65-F5344CB8AC3E}">
        <p14:creationId xmlns:p14="http://schemas.microsoft.com/office/powerpoint/2010/main" val="67674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  <p:bldP spid="11" grpId="0"/>
      <p:bldP spid="18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Формат общения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942" y="1628800"/>
            <a:ext cx="3651335" cy="3312368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2"/>
          <p:cNvGrpSpPr>
            <a:grpSpLocks noChangeAspect="1"/>
          </p:cNvGrpSpPr>
          <p:nvPr/>
        </p:nvGrpSpPr>
        <p:grpSpPr>
          <a:xfrm>
            <a:off x="305909" y="1628800"/>
            <a:ext cx="2672880" cy="3634126"/>
            <a:chOff x="395536" y="1628800"/>
            <a:chExt cx="2277344" cy="3096344"/>
          </a:xfrm>
        </p:grpSpPr>
        <p:pic>
          <p:nvPicPr>
            <p:cNvPr id="4" name="Picture 2" descr="U:\Cover_YL_11-1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628800"/>
              <a:ext cx="2277344" cy="3096344"/>
            </a:xfrm>
            <a:prstGeom prst="rect">
              <a:avLst/>
            </a:prstGeom>
            <a:noFill/>
            <a:effectLst>
              <a:outerShdw blurRad="101600" dist="101600" dir="2700000" algn="tl" rotWithShape="0">
                <a:srgbClr val="7030A0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7752" y="3717032"/>
              <a:ext cx="252000" cy="252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919" y="3471231"/>
            <a:ext cx="1397929" cy="1397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 descr="D:\My Documents\Darina.Petrenko\ЮНАЯ ЛЕДИ\РЕЛОНЧ\MediaKit\strelki_3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39698" flipH="1">
            <a:off x="2568850" y="3017614"/>
            <a:ext cx="1333838" cy="133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667" l="0" r="100000">
                        <a14:foregroundMark x1="28889" y1="21333" x2="64000" y2="71556"/>
                        <a14:foregroundMark x1="30222" y1="75111" x2="43111" y2="52444"/>
                        <a14:foregroundMark x1="49333" y1="46667" x2="68444" y2="36889"/>
                        <a14:foregroundMark x1="53778" y1="30667" x2="63556" y2="244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814" y="1918235"/>
            <a:ext cx="1121320" cy="1121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0" descr="http://t2.gstatic.com/images?q=tbn:ANd9GcSky6Z45ajr_oSDxtbMWsNxf3NDqGNNdrBqI2lGRemQyC2m2Y3pG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59804" y1="22549" x2="60784" y2="61765"/>
                        <a14:foregroundMark x1="59804" y1="22059" x2="75980" y2="45098"/>
                        <a14:foregroundMark x1="45098" y1="43137" x2="52941" y2="43627"/>
                        <a14:foregroundMark x1="57353" y1="64706" x2="65686" y2="80882"/>
                        <a14:foregroundMark x1="5882" y1="14706" x2="5392" y2="78922"/>
                        <a14:foregroundMark x1="64706" y1="25490" x2="80392" y2="15686"/>
                        <a14:foregroundMark x1="6373" y1="14706" x2="16176" y2="4902"/>
                        <a14:foregroundMark x1="20588" y1="5882" x2="83824" y2="4902"/>
                        <a14:foregroundMark x1="92157" y1="34314" x2="90196" y2="82843"/>
                        <a14:foregroundMark x1="7843" y1="82353" x2="17157" y2="90196"/>
                        <a14:foregroundMark x1="7843" y1="70098" x2="7843" y2="38725"/>
                        <a14:foregroundMark x1="18627" y1="92157" x2="82353" y2="906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104" y="1926177"/>
            <a:ext cx="1113378" cy="111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1" y="4123142"/>
            <a:ext cx="3586156" cy="2546218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D:\My Documents\Darina.Petrenko\ЮНАЯ ЛЕДИ\РЕЛОНЧ\MediaKit\strelki_3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59736" flipH="1">
            <a:off x="5240880" y="2491641"/>
            <a:ext cx="1814631" cy="181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D:\My Documents\Darina.Petrenko\ЮНАЯ ЛЕДИ\РЕЛОНЧ\MediaKit\strelki_3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03580" flipH="1">
            <a:off x="2428943" y="4746754"/>
            <a:ext cx="2565180" cy="2572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08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000"/>
                            </p:stCondLst>
                            <p:childTnLst>
                              <p:par>
                                <p:cTn id="7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79443"/>
            <a:ext cx="3024000" cy="2542509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Подача информации</a:t>
            </a:r>
            <a:endParaRPr lang="ru-RU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655939" y="1772816"/>
            <a:ext cx="2681241" cy="3641252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D:\My Documents\Darina.Petrenko\ЮНАЯ ЛЕДИ\РЕЛОНЧ\Медиа Кит\Мода_тренды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66" y="1772816"/>
            <a:ext cx="5379189" cy="3652596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06966" y="5758286"/>
            <a:ext cx="53791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990099"/>
                </a:solidFill>
              </a:rPr>
              <a:t>Больше практики и советов по моде, красоте, уходу, а также фото, видео </a:t>
            </a:r>
            <a:r>
              <a:rPr lang="ru-RU" b="1" dirty="0" err="1" smtClean="0">
                <a:solidFill>
                  <a:srgbClr val="990099"/>
                </a:solidFill>
              </a:rPr>
              <a:t>материлы</a:t>
            </a:r>
            <a:endParaRPr lang="ru-RU" b="1" dirty="0">
              <a:solidFill>
                <a:srgbClr val="990099"/>
              </a:solidFill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56792"/>
            <a:ext cx="3043507" cy="4975524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D:\My Documents\Darina.Petrenko\ЮНАЯ ЛЕДИ\РЕЛОНЧ\Медиа Кит\Мода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67" y="1772816"/>
            <a:ext cx="5379184" cy="3652596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6961" y="1556792"/>
            <a:ext cx="3054690" cy="5257800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2185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Дизайн</a:t>
            </a:r>
            <a:endParaRPr lang="ru-RU" dirty="0"/>
          </a:p>
        </p:txBody>
      </p:sp>
      <p:pic>
        <p:nvPicPr>
          <p:cNvPr id="4" name="Picture 2" descr="U:\Cover_YL_11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628800"/>
            <a:ext cx="3654343" cy="4968552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My Documents\Edipress\BRANDS\YOUTH\MediaKit\mai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628800"/>
            <a:ext cx="4392488" cy="8366642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5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628800"/>
            <a:ext cx="3064147" cy="201622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980728"/>
            <a:ext cx="3642210" cy="201622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5406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8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"/>
                            </p:stCondLst>
                            <p:childTnLst>
                              <p:par>
                                <p:cTn id="2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1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900"/>
                            </p:stCondLst>
                            <p:childTnLst>
                              <p:par>
                                <p:cTn id="32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8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7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Дизайн</a:t>
            </a:r>
            <a:br>
              <a:rPr lang="ru-RU" sz="2800" dirty="0" smtClean="0"/>
            </a:br>
            <a:r>
              <a:rPr lang="ru-RU" sz="2800" dirty="0" smtClean="0"/>
              <a:t>шрифты, графические элементы</a:t>
            </a:r>
            <a:endParaRPr lang="ru-RU" sz="2800" dirty="0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4178"/>
            <a:ext cx="7533147" cy="5115182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70" y="1554178"/>
            <a:ext cx="6696470" cy="14051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025" y="5119155"/>
            <a:ext cx="2621063" cy="9021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292571"/>
            <a:ext cx="2461037" cy="337778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827440"/>
            <a:ext cx="3925500" cy="368168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635279"/>
            <a:ext cx="4614291" cy="39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8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000"/>
                            </p:stCondLst>
                            <p:childTnLst>
                              <p:par>
                                <p:cTn id="4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" b="97098" l="2227" r="97237">
                        <a14:foregroundMark x1="42021" y1="89590" x2="51093" y2="88119"/>
                        <a14:foregroundMark x1="52660" y1="91060" x2="60206" y2="90635"/>
                        <a14:foregroundMark x1="61526" y1="90402" x2="70433" y2="90635"/>
                        <a14:backgroundMark x1="41567" y1="85642" x2="50433" y2="82276"/>
                        <a14:backgroundMark x1="55753" y1="73336" x2="65526" y2="74574"/>
                        <a14:backgroundMark x1="66639" y1="75000" x2="76660" y2="77283"/>
                        <a14:backgroundMark x1="76866" y1="76045" x2="85526" y2="77515"/>
                        <a14:backgroundMark x1="75299" y1="26664" x2="85732" y2="29992"/>
                        <a14:backgroundMark x1="56000" y1="19582" x2="62433" y2="23762"/>
                        <a14:backgroundMark x1="62639" y1="24149" x2="71093" y2="25851"/>
                      </a14:backgroundRemoval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245188"/>
            <a:ext cx="4392488" cy="15841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" b="97098" l="2227" r="97237">
                        <a14:foregroundMark x1="42021" y1="89590" x2="51093" y2="88119"/>
                        <a14:foregroundMark x1="52660" y1="91060" x2="60206" y2="90635"/>
                        <a14:foregroundMark x1="61526" y1="90402" x2="70433" y2="90635"/>
                        <a14:backgroundMark x1="41567" y1="85642" x2="50433" y2="82276"/>
                        <a14:backgroundMark x1="55753" y1="73336" x2="65526" y2="74574"/>
                        <a14:backgroundMark x1="66639" y1="75000" x2="76660" y2="77283"/>
                        <a14:backgroundMark x1="76866" y1="76045" x2="85526" y2="77515"/>
                        <a14:backgroundMark x1="75299" y1="26664" x2="85732" y2="29992"/>
                        <a14:backgroundMark x1="56000" y1="19582" x2="62433" y2="23762"/>
                        <a14:backgroundMark x1="62639" y1="24149" x2="71093" y2="25851"/>
                      </a14:backgroundRemoval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43" y="1789521"/>
            <a:ext cx="5724128" cy="17281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69776"/>
            <a:ext cx="6768752" cy="1143000"/>
          </a:xfrm>
        </p:spPr>
        <p:txBody>
          <a:bodyPr>
            <a:noAutofit/>
          </a:bodyPr>
          <a:lstStyle/>
          <a:p>
            <a:r>
              <a:rPr lang="ru-RU" sz="4000" dirty="0" smtClean="0"/>
              <a:t>Ценность для ЦА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2610" y="1988839"/>
            <a:ext cx="4969993" cy="1384857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sz="1800" dirty="0" smtClean="0">
                <a:latin typeface="Arial" pitchFamily="34" charset="0"/>
              </a:rPr>
              <a:t>Юная Леди </a:t>
            </a:r>
            <a:r>
              <a:rPr lang="ru-RU" sz="1800" dirty="0">
                <a:latin typeface="Arial" pitchFamily="34" charset="0"/>
              </a:rPr>
              <a:t>– генератор отличных идей для интересной жизни!</a:t>
            </a:r>
          </a:p>
          <a:p>
            <a:pPr algn="ctr">
              <a:buNone/>
              <a:defRPr/>
            </a:pPr>
            <a:r>
              <a:rPr lang="ru-RU" sz="1800" dirty="0">
                <a:latin typeface="Arial" pitchFamily="34" charset="0"/>
              </a:rPr>
              <a:t>Подруга, с которой на равных и которой доверяют</a:t>
            </a:r>
            <a:r>
              <a:rPr lang="ru-RU" sz="1800" dirty="0" smtClean="0">
                <a:latin typeface="Arial" pitchFamily="34" charset="0"/>
              </a:rPr>
              <a:t>!</a:t>
            </a:r>
            <a:endParaRPr lang="ru-RU" sz="2400" dirty="0" smtClean="0"/>
          </a:p>
          <a:p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79213" y="4437112"/>
            <a:ext cx="36167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990099"/>
                </a:solidFill>
                <a:latin typeface="Arial" pitchFamily="34" charset="0"/>
              </a:rPr>
              <a:t>«Юная Леди» – это журнал</a:t>
            </a:r>
            <a:r>
              <a:rPr lang="ru-RU" dirty="0">
                <a:solidFill>
                  <a:srgbClr val="990099"/>
                </a:solidFill>
                <a:latin typeface="Arial" pitchFamily="34" charset="0"/>
              </a:rPr>
              <a:t>, который слышит </a:t>
            </a:r>
            <a:r>
              <a:rPr lang="ru-RU" dirty="0" smtClean="0">
                <a:solidFill>
                  <a:srgbClr val="990099"/>
                </a:solidFill>
                <a:latin typeface="Arial" pitchFamily="34" charset="0"/>
              </a:rPr>
              <a:t>читательницу, </a:t>
            </a:r>
            <a:r>
              <a:rPr lang="ru-RU" dirty="0">
                <a:solidFill>
                  <a:srgbClr val="990099"/>
                </a:solidFill>
                <a:latin typeface="Arial" pitchFamily="34" charset="0"/>
              </a:rPr>
              <a:t>дает </a:t>
            </a:r>
            <a:r>
              <a:rPr lang="ru-RU" dirty="0" smtClean="0">
                <a:solidFill>
                  <a:srgbClr val="990099"/>
                </a:solidFill>
                <a:latin typeface="Arial" pitchFamily="34" charset="0"/>
              </a:rPr>
              <a:t>ей выбор</a:t>
            </a:r>
            <a:r>
              <a:rPr lang="ru-RU" dirty="0">
                <a:solidFill>
                  <a:srgbClr val="990099"/>
                </a:solidFill>
                <a:latin typeface="Arial" pitchFamily="34" charset="0"/>
              </a:rPr>
              <a:t>, делится опытом и расширяет </a:t>
            </a:r>
            <a:r>
              <a:rPr lang="ru-RU" dirty="0" smtClean="0">
                <a:solidFill>
                  <a:srgbClr val="990099"/>
                </a:solidFill>
                <a:latin typeface="Arial" pitchFamily="34" charset="0"/>
              </a:rPr>
              <a:t>границы</a:t>
            </a:r>
            <a:r>
              <a:rPr lang="ru-RU" dirty="0">
                <a:solidFill>
                  <a:srgbClr val="990099"/>
                </a:solidFill>
                <a:latin typeface="Arial" pitchFamily="34" charset="0"/>
              </a:rPr>
              <a:t>!</a:t>
            </a:r>
          </a:p>
        </p:txBody>
      </p:sp>
      <p:pic>
        <p:nvPicPr>
          <p:cNvPr id="1026" name="Picture 2" descr="D:\My Documents\Darina.Petrenko\ЮНАЯ ЛЕДИ\РЕЛОНЧ\Медиа Кит\foto\947462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37199"/>
            <a:ext cx="2808312" cy="1869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My Documents\Darina.Petrenko\ЮНАЯ ЛЕДИ\РЕЛОНЧ\Медиа Кит\MediaKit\girl_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782780"/>
            <a:ext cx="2448272" cy="3462644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5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My Documents\Darina.Petrenko\ЮНАЯ ЛЕДИ\РЕЛОНЧ\Медиа Кит\MediaKit\strelki_2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861048"/>
            <a:ext cx="352839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D:\My Documents\Darina.Petrenko\ЮНАЯ ЛЕДИ\РЕЛОНЧ\Медиа Кит\MediaKit\strelki_2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662210"/>
            <a:ext cx="3078088" cy="198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My Documents\Darina.Petrenko\ЮНАЯ ЛЕДИ\РЕЛОНЧ\Медиа Кит\foto\10665025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66173"/>
            <a:ext cx="2448272" cy="163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17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00" b="97098" l="2227" r="97237">
                        <a14:foregroundMark x1="42021" y1="89590" x2="51093" y2="88119"/>
                        <a14:foregroundMark x1="52660" y1="91060" x2="60206" y2="90635"/>
                        <a14:foregroundMark x1="61526" y1="90402" x2="70433" y2="90635"/>
                        <a14:backgroundMark x1="41567" y1="85642" x2="50433" y2="82276"/>
                        <a14:backgroundMark x1="55753" y1="73336" x2="65526" y2="74574"/>
                        <a14:backgroundMark x1="66639" y1="75000" x2="76660" y2="77283"/>
                        <a14:backgroundMark x1="76866" y1="76045" x2="85526" y2="77515"/>
                        <a14:backgroundMark x1="75299" y1="26664" x2="85732" y2="29992"/>
                        <a14:backgroundMark x1="56000" y1="19582" x2="62433" y2="23762"/>
                        <a14:backgroundMark x1="62639" y1="24149" x2="71093" y2="25851"/>
                      </a14:backgroundRemoval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167142"/>
            <a:ext cx="2736304" cy="25202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3431" y="353632"/>
            <a:ext cx="7128792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Уникальные возможности рекламодателя</a:t>
            </a:r>
            <a:endParaRPr lang="ru-RU" sz="3200" dirty="0"/>
          </a:p>
        </p:txBody>
      </p:sp>
      <p:pic>
        <p:nvPicPr>
          <p:cNvPr id="7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9" t="52851" r="49088" b="26575"/>
          <a:stretch/>
        </p:blipFill>
        <p:spPr bwMode="auto">
          <a:xfrm>
            <a:off x="64562" y="1581819"/>
            <a:ext cx="512830" cy="4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85732" y="1581819"/>
            <a:ext cx="82347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990099"/>
                </a:solidFill>
              </a:rPr>
              <a:t>Молодая </a:t>
            </a:r>
            <a:r>
              <a:rPr lang="ru-RU" dirty="0">
                <a:solidFill>
                  <a:srgbClr val="990099"/>
                </a:solidFill>
              </a:rPr>
              <a:t>аудитория, как губка, готовы впитывать и воспринимать все новое</a:t>
            </a:r>
            <a:r>
              <a:rPr lang="ru-RU" dirty="0" smtClean="0">
                <a:solidFill>
                  <a:srgbClr val="990099"/>
                </a:solidFill>
              </a:rPr>
              <a:t>.</a:t>
            </a:r>
          </a:p>
          <a:p>
            <a:endParaRPr lang="ru-RU" dirty="0" smtClean="0">
              <a:solidFill>
                <a:srgbClr val="990099"/>
              </a:solidFill>
            </a:endParaRPr>
          </a:p>
          <a:p>
            <a:r>
              <a:rPr lang="ru-RU" dirty="0" smtClean="0">
                <a:solidFill>
                  <a:srgbClr val="990099"/>
                </a:solidFill>
              </a:rPr>
              <a:t>Они </a:t>
            </a:r>
            <a:r>
              <a:rPr lang="ru-RU" dirty="0">
                <a:solidFill>
                  <a:srgbClr val="990099"/>
                </a:solidFill>
              </a:rPr>
              <a:t>гибки, как пластилин, потому что у них нет закостенелых привычек и традиций. </a:t>
            </a:r>
            <a:endParaRPr lang="ru-RU" dirty="0" smtClean="0">
              <a:solidFill>
                <a:srgbClr val="990099"/>
              </a:solidFill>
            </a:endParaRPr>
          </a:p>
          <a:p>
            <a:endParaRPr lang="ru-RU" dirty="0" smtClean="0">
              <a:solidFill>
                <a:srgbClr val="990099"/>
              </a:solidFill>
            </a:endParaRPr>
          </a:p>
          <a:p>
            <a:r>
              <a:rPr lang="ru-RU" dirty="0" smtClean="0">
                <a:solidFill>
                  <a:srgbClr val="990099"/>
                </a:solidFill>
              </a:rPr>
              <a:t>Они </a:t>
            </a:r>
            <a:r>
              <a:rPr lang="ru-RU" dirty="0">
                <a:solidFill>
                  <a:srgbClr val="990099"/>
                </a:solidFill>
              </a:rPr>
              <a:t>подвижны и мобильны в плане изменения вкусов и предпочтений</a:t>
            </a:r>
            <a:r>
              <a:rPr lang="ru-RU" dirty="0" smtClean="0">
                <a:solidFill>
                  <a:srgbClr val="990099"/>
                </a:solidFill>
              </a:rPr>
              <a:t>.</a:t>
            </a:r>
          </a:p>
          <a:p>
            <a:endParaRPr lang="ru-RU" dirty="0" smtClean="0">
              <a:solidFill>
                <a:srgbClr val="990099"/>
              </a:solidFill>
            </a:endParaRPr>
          </a:p>
          <a:p>
            <a:r>
              <a:rPr lang="ru-RU" dirty="0" smtClean="0">
                <a:solidFill>
                  <a:srgbClr val="990099"/>
                </a:solidFill>
              </a:rPr>
              <a:t>Они </a:t>
            </a:r>
            <a:r>
              <a:rPr lang="ru-RU" dirty="0">
                <a:solidFill>
                  <a:srgbClr val="990099"/>
                </a:solidFill>
              </a:rPr>
              <a:t>доверяют источникам, которые читают и из которых получают информацию. Одни любят читать журналы, другие отдают предпочтение интернету. </a:t>
            </a:r>
            <a:endParaRPr lang="ru-RU" dirty="0" smtClean="0">
              <a:solidFill>
                <a:srgbClr val="990099"/>
              </a:solidFill>
            </a:endParaRPr>
          </a:p>
        </p:txBody>
      </p:sp>
      <p:pic>
        <p:nvPicPr>
          <p:cNvPr id="13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9" t="52851" r="49088" b="26575"/>
          <a:stretch/>
        </p:blipFill>
        <p:spPr bwMode="auto">
          <a:xfrm>
            <a:off x="66333" y="2144704"/>
            <a:ext cx="512830" cy="4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9" t="52851" r="49088" b="26575"/>
          <a:stretch/>
        </p:blipFill>
        <p:spPr bwMode="auto">
          <a:xfrm>
            <a:off x="54020" y="2936792"/>
            <a:ext cx="512830" cy="4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9" t="52851" r="49088" b="26575"/>
          <a:stretch/>
        </p:blipFill>
        <p:spPr bwMode="auto">
          <a:xfrm>
            <a:off x="72902" y="3512856"/>
            <a:ext cx="512830" cy="4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Объект 2"/>
          <p:cNvSpPr>
            <a:spLocks noGrp="1"/>
          </p:cNvSpPr>
          <p:nvPr>
            <p:ph idx="1"/>
          </p:nvPr>
        </p:nvSpPr>
        <p:spPr>
          <a:xfrm>
            <a:off x="6732240" y="4463936"/>
            <a:ext cx="2327854" cy="19173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 dirty="0" smtClean="0"/>
              <a:t>С помощью комплексных решений на всех площадках молодежного сегмента можно получить значительно больший и качественный охват!</a:t>
            </a:r>
            <a:endParaRPr lang="ru-RU" sz="1600" b="1" dirty="0"/>
          </a:p>
        </p:txBody>
      </p:sp>
      <p:pic>
        <p:nvPicPr>
          <p:cNvPr id="18" name="Picture 2" descr="U:\Cover_YL_11-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3530">
            <a:off x="94646" y="4649890"/>
            <a:ext cx="979679" cy="1332000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люс 2"/>
          <p:cNvSpPr/>
          <p:nvPr/>
        </p:nvSpPr>
        <p:spPr>
          <a:xfrm>
            <a:off x="1115616" y="5013176"/>
            <a:ext cx="405178" cy="432048"/>
          </a:xfrm>
          <a:prstGeom prst="mathPlus">
            <a:avLst/>
          </a:prstGeom>
          <a:solidFill>
            <a:srgbClr val="99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Равно 3"/>
          <p:cNvSpPr/>
          <p:nvPr/>
        </p:nvSpPr>
        <p:spPr>
          <a:xfrm>
            <a:off x="6156176" y="5024776"/>
            <a:ext cx="432048" cy="396044"/>
          </a:xfrm>
          <a:prstGeom prst="mathEqual">
            <a:avLst/>
          </a:prstGeom>
          <a:solidFill>
            <a:srgbClr val="99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b="1">
              <a:solidFill>
                <a:schemeClr val="tx1"/>
              </a:solidFill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31042">
            <a:off x="3533408" y="4669449"/>
            <a:ext cx="1584000" cy="1124661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47750">
            <a:off x="1540893" y="4678149"/>
            <a:ext cx="1566210" cy="1106734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Группа 21"/>
          <p:cNvGrpSpPr>
            <a:grpSpLocks noChangeAspect="1"/>
          </p:cNvGrpSpPr>
          <p:nvPr/>
        </p:nvGrpSpPr>
        <p:grpSpPr>
          <a:xfrm rot="398380">
            <a:off x="5311000" y="4760148"/>
            <a:ext cx="938103" cy="938103"/>
            <a:chOff x="-1044624" y="2814662"/>
            <a:chExt cx="4239915" cy="4239915"/>
          </a:xfrm>
        </p:grpSpPr>
        <p:pic>
          <p:nvPicPr>
            <p:cNvPr id="23" name="Picture 7" descr="http://t1.gstatic.com/images?q=tbn:ANd9GcQKl7u6AXdnQjD1159M-ri1MnMlDFjc6yyAnRJgOfFf8rR6Ln7Jj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9778" r="89778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44624" y="2814662"/>
              <a:ext cx="4239915" cy="4239915"/>
            </a:xfrm>
            <a:prstGeom prst="rect">
              <a:avLst/>
            </a:prstGeom>
            <a:noFill/>
            <a:effectLst>
              <a:outerShdw blurRad="101600" dist="101600" dir="2700000" algn="tl" rotWithShape="0">
                <a:srgbClr val="7030A0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Прямоугольник 23"/>
            <p:cNvSpPr/>
            <p:nvPr/>
          </p:nvSpPr>
          <p:spPr>
            <a:xfrm>
              <a:off x="179512" y="3429000"/>
              <a:ext cx="1728000" cy="2880320"/>
            </a:xfrm>
            <a:prstGeom prst="rect">
              <a:avLst/>
            </a:prstGeom>
            <a:solidFill>
              <a:srgbClr val="D5AB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14" y="4146865"/>
              <a:ext cx="1584000" cy="876857"/>
            </a:xfrm>
            <a:prstGeom prst="rect">
              <a:avLst/>
            </a:prstGeom>
            <a:noFill/>
            <a:effectLst>
              <a:outerShdw blurRad="101600" dist="38100" dir="2700000" algn="tl" rotWithShape="0">
                <a:schemeClr val="bg1">
                  <a:alpha val="65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Плюс 25"/>
          <p:cNvSpPr/>
          <p:nvPr/>
        </p:nvSpPr>
        <p:spPr>
          <a:xfrm>
            <a:off x="5149078" y="4935688"/>
            <a:ext cx="405178" cy="432048"/>
          </a:xfrm>
          <a:prstGeom prst="mathPlus">
            <a:avLst/>
          </a:prstGeom>
          <a:solidFill>
            <a:srgbClr val="99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люс 26"/>
          <p:cNvSpPr/>
          <p:nvPr/>
        </p:nvSpPr>
        <p:spPr>
          <a:xfrm>
            <a:off x="3131840" y="4995234"/>
            <a:ext cx="405178" cy="432048"/>
          </a:xfrm>
          <a:prstGeom prst="mathPlus">
            <a:avLst/>
          </a:prstGeom>
          <a:solidFill>
            <a:srgbClr val="99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060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6" grpId="0" build="p"/>
      <p:bldP spid="3" grpId="0" animBg="1"/>
      <p:bldP spid="4" grpId="0" animBg="1"/>
      <p:bldP spid="26" grpId="0" animBg="1"/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71600" y="413792"/>
            <a:ext cx="6984776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Информация о сайте </a:t>
            </a:r>
            <a:br>
              <a:rPr lang="ru-RU" sz="3200" dirty="0" smtClean="0"/>
            </a:br>
            <a:r>
              <a:rPr lang="en-US" sz="3200" dirty="0" smtClean="0"/>
              <a:t>4girls.com.ua</a:t>
            </a:r>
            <a:endParaRPr lang="ru-RU" sz="32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990970" y="1600200"/>
            <a:ext cx="5973518" cy="4997152"/>
          </a:xfrm>
        </p:spPr>
        <p:txBody>
          <a:bodyPr>
            <a:normAutofit fontScale="40000" lnSpcReduction="20000"/>
          </a:bodyPr>
          <a:lstStyle/>
          <a:p>
            <a:r>
              <a:rPr lang="ru-RU" sz="4000" dirty="0"/>
              <a:t>Целевая аудитория </a:t>
            </a:r>
            <a:r>
              <a:rPr lang="ru-RU" sz="4000" dirty="0" smtClean="0"/>
              <a:t>сайта 4girls.com.ua </a:t>
            </a:r>
            <a:r>
              <a:rPr lang="ru-RU" sz="4000" dirty="0"/>
              <a:t>- девушки от 15 лет. </a:t>
            </a:r>
            <a:endParaRPr lang="ru-RU" sz="4000" dirty="0" smtClean="0"/>
          </a:p>
          <a:p>
            <a:endParaRPr lang="ru-RU" sz="4000" dirty="0"/>
          </a:p>
          <a:p>
            <a:r>
              <a:rPr lang="ru-RU" sz="4000" dirty="0"/>
              <a:t>На сайте </a:t>
            </a:r>
            <a:r>
              <a:rPr lang="ru-RU" sz="4000" dirty="0" smtClean="0"/>
              <a:t>собрана информация, касающаяся </a:t>
            </a:r>
            <a:r>
              <a:rPr lang="ru-RU" sz="4000" dirty="0"/>
              <a:t>всех </a:t>
            </a:r>
            <a:r>
              <a:rPr lang="ru-RU" sz="4000" dirty="0" smtClean="0"/>
              <a:t>сфер </a:t>
            </a:r>
            <a:r>
              <a:rPr lang="ru-RU" sz="4000" dirty="0"/>
              <a:t>жизни молодой </a:t>
            </a:r>
            <a:r>
              <a:rPr lang="ru-RU" sz="4000" dirty="0" smtClean="0"/>
              <a:t>девушки: мода</a:t>
            </a:r>
            <a:r>
              <a:rPr lang="ru-RU" sz="4000" dirty="0"/>
              <a:t>, красота, отношения, психология, шоу-бизнес, учеба. </a:t>
            </a:r>
            <a:endParaRPr lang="ru-RU" sz="4000" dirty="0" smtClean="0"/>
          </a:p>
          <a:p>
            <a:endParaRPr lang="ru-RU" sz="4000" dirty="0"/>
          </a:p>
          <a:p>
            <a:r>
              <a:rPr lang="ru-RU" sz="4000" dirty="0"/>
              <a:t>Помимо редакционного контента на сайте будут присутствовать развлекательные и интерактивные "фишки" - конкурсы, блоги, консультации специалистов. </a:t>
            </a:r>
            <a:endParaRPr lang="ru-RU" sz="4000" dirty="0" smtClean="0"/>
          </a:p>
          <a:p>
            <a:endParaRPr lang="ru-RU" sz="4000" dirty="0"/>
          </a:p>
          <a:p>
            <a:r>
              <a:rPr lang="ru-RU" sz="4000" dirty="0" smtClean="0"/>
              <a:t>На </a:t>
            </a:r>
            <a:r>
              <a:rPr lang="ru-RU" sz="4000" dirty="0"/>
              <a:t>сайте работают сервисы видео-и фото уроки по созданию образа: укладки, прически, макияжа. </a:t>
            </a:r>
            <a:r>
              <a:rPr lang="ru-RU" sz="4000" dirty="0" smtClean="0"/>
              <a:t>Планируются мультимедийные </a:t>
            </a:r>
            <a:r>
              <a:rPr lang="ru-RU" sz="4000" dirty="0"/>
              <a:t>решения, такие как </a:t>
            </a:r>
            <a:r>
              <a:rPr lang="ru-RU" sz="4000" dirty="0" err="1"/>
              <a:t>флеш</a:t>
            </a:r>
            <a:r>
              <a:rPr lang="ru-RU" sz="4000" dirty="0"/>
              <a:t>-игры, а также психологические тесты. </a:t>
            </a:r>
            <a:endParaRPr lang="ru-RU" sz="4000" dirty="0" smtClean="0"/>
          </a:p>
          <a:p>
            <a:endParaRPr lang="ru-RU" sz="4000" dirty="0"/>
          </a:p>
          <a:p>
            <a:r>
              <a:rPr lang="ru-RU" sz="4000" dirty="0" smtClean="0"/>
              <a:t>Сайт </a:t>
            </a:r>
            <a:r>
              <a:rPr lang="ru-RU" sz="4000" dirty="0"/>
              <a:t>интегрируется с социальными сетями (</a:t>
            </a:r>
            <a:r>
              <a:rPr lang="ru-RU" sz="4000" dirty="0" err="1"/>
              <a:t>Twitter</a:t>
            </a:r>
            <a:r>
              <a:rPr lang="ru-RU" sz="4000" dirty="0"/>
              <a:t>, </a:t>
            </a:r>
            <a:r>
              <a:rPr lang="ru-RU" sz="4000" dirty="0" err="1"/>
              <a:t>Facebook</a:t>
            </a:r>
            <a:r>
              <a:rPr lang="ru-RU" sz="4000" dirty="0"/>
              <a:t>, </a:t>
            </a:r>
            <a:r>
              <a:rPr lang="ru-RU" sz="4000" dirty="0" err="1" smtClean="0"/>
              <a:t>VKonta</a:t>
            </a:r>
            <a:r>
              <a:rPr lang="en-US" sz="4000" dirty="0" smtClean="0"/>
              <a:t>k</a:t>
            </a:r>
            <a:r>
              <a:rPr lang="ru-RU" sz="4000" dirty="0" smtClean="0"/>
              <a:t>t</a:t>
            </a:r>
            <a:r>
              <a:rPr lang="en-US" sz="4000" dirty="0" smtClean="0"/>
              <a:t>e</a:t>
            </a:r>
            <a:r>
              <a:rPr lang="ru-RU" sz="4000" dirty="0" smtClean="0"/>
              <a:t>, </a:t>
            </a:r>
            <a:r>
              <a:rPr lang="ru-RU" sz="4000" dirty="0" err="1"/>
              <a:t>Google</a:t>
            </a:r>
            <a:r>
              <a:rPr lang="ru-RU" sz="4000" dirty="0"/>
              <a:t>+, </a:t>
            </a:r>
            <a:r>
              <a:rPr lang="ru-RU" sz="4000" dirty="0" err="1"/>
              <a:t>Livejournal</a:t>
            </a:r>
            <a:r>
              <a:rPr lang="ru-RU" sz="4000" dirty="0"/>
              <a:t>, mail.ru, odnoklassniki.ru</a:t>
            </a:r>
            <a:r>
              <a:rPr lang="ru-RU" sz="4000" dirty="0" smtClean="0"/>
              <a:t>).</a:t>
            </a:r>
            <a:endParaRPr lang="ru-RU" sz="40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7" name="Picture 3" descr="D:\My Documents\Edipress\BRANDS\YOUTH\MediaKit\ma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4784"/>
            <a:ext cx="2667443" cy="5080843"/>
          </a:xfrm>
          <a:prstGeom prst="rect">
            <a:avLst/>
          </a:prstGeom>
          <a:noFill/>
          <a:effectLst>
            <a:outerShdw blurRad="101600" dist="101600" dir="2700000" algn="tl" rotWithShape="0">
              <a:srgbClr val="7030A0">
                <a:alpha val="5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4" r="74693" b="22178"/>
          <a:stretch/>
        </p:blipFill>
        <p:spPr bwMode="auto">
          <a:xfrm>
            <a:off x="2915816" y="2924944"/>
            <a:ext cx="359454" cy="3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4" r="74693" b="22178"/>
          <a:stretch/>
        </p:blipFill>
        <p:spPr bwMode="auto">
          <a:xfrm>
            <a:off x="2915816" y="2060848"/>
            <a:ext cx="359454" cy="3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4" r="74693" b="22178"/>
          <a:stretch/>
        </p:blipFill>
        <p:spPr bwMode="auto">
          <a:xfrm>
            <a:off x="2915816" y="1556792"/>
            <a:ext cx="359454" cy="3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4" r="74693" b="22178"/>
          <a:stretch/>
        </p:blipFill>
        <p:spPr bwMode="auto">
          <a:xfrm>
            <a:off x="2915816" y="3789040"/>
            <a:ext cx="359454" cy="3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My Documents\Darina.Petrenko\ЮНАЯ ЛЕДИ\РЕЛОНЧ\Медиа Кит\MediaKit\strelki_4.png"/>
          <p:cNvPicPr>
            <a:picLocks noChangeAspect="1" noChangeArrowheads="1"/>
          </p:cNvPicPr>
          <p:nvPr/>
        </p:nvPicPr>
        <p:blipFill rotWithShape="1"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04" r="74693" b="22178"/>
          <a:stretch/>
        </p:blipFill>
        <p:spPr bwMode="auto">
          <a:xfrm>
            <a:off x="2915816" y="4869160"/>
            <a:ext cx="359454" cy="326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79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85800" y="2751063"/>
            <a:ext cx="7772400" cy="1470025"/>
          </a:xfrm>
        </p:spPr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84" y="332656"/>
            <a:ext cx="2808312" cy="1847882"/>
          </a:xfrm>
          <a:prstGeom prst="rect">
            <a:avLst/>
          </a:prstGeom>
          <a:noFill/>
          <a:effectLst>
            <a:outerShdw blurRad="127000" dist="88900" dir="2700000" algn="tl" rotWithShape="0">
              <a:srgbClr val="D60093">
                <a:alpha val="50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365104"/>
            <a:ext cx="3359785" cy="1847882"/>
          </a:xfrm>
          <a:prstGeom prst="rect">
            <a:avLst/>
          </a:prstGeom>
          <a:noFill/>
          <a:effectLst>
            <a:outerShdw blurRad="127000" dist="88900" dir="2700000" algn="tl" rotWithShape="0">
              <a:srgbClr val="D60093">
                <a:alpha val="5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321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13098</TotalTime>
  <Words>837</Words>
  <Application>Microsoft Office PowerPoint</Application>
  <PresentationFormat>Экран (4:3)</PresentationFormat>
  <Paragraphs>119</Paragraphs>
  <Slides>19</Slides>
  <Notes>4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МОЛОДЕЖНЫЙ     СЕГМЕНТ</vt:lpstr>
      <vt:lpstr>Девушка 14-18 лет 4-5 лет назад</vt:lpstr>
      <vt:lpstr>Девушка 14-18 лет сегодня</vt:lpstr>
      <vt:lpstr>Социокультурный портрет ЦА</vt:lpstr>
      <vt:lpstr>Замечены изменения в проведении досуга…</vt:lpstr>
      <vt:lpstr>Без сети и мобилки теперь не жизнь!</vt:lpstr>
      <vt:lpstr>Использование интернета</vt:lpstr>
      <vt:lpstr>Так почему же полный апгрейд?</vt:lpstr>
      <vt:lpstr>Мультиплатформенность Принт + Web + SMM + App</vt:lpstr>
      <vt:lpstr>Привлечение и модерирование ЦА</vt:lpstr>
      <vt:lpstr>Инструменты апгрейда</vt:lpstr>
      <vt:lpstr>Формат общения</vt:lpstr>
      <vt:lpstr>Подача информации</vt:lpstr>
      <vt:lpstr>Дизайн</vt:lpstr>
      <vt:lpstr>Дизайн шрифты, графические элементы</vt:lpstr>
      <vt:lpstr>Ценность для ЦА</vt:lpstr>
      <vt:lpstr>Уникальные возможности рекламодателя</vt:lpstr>
      <vt:lpstr>Информация о сайте  4girls.com.ua</vt:lpstr>
      <vt:lpstr>СПАСИБО ЗА ВНИМАНИЕ!</vt:lpstr>
    </vt:vector>
  </TitlesOfParts>
  <Company>Edipresse Ukraine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Aleksandra Patturi</dc:creator>
  <cp:lastModifiedBy>Lidiya Bilan</cp:lastModifiedBy>
  <cp:revision>269</cp:revision>
  <cp:lastPrinted>2013-01-18T14:32:17Z</cp:lastPrinted>
  <dcterms:created xsi:type="dcterms:W3CDTF">2011-10-03T14:14:37Z</dcterms:created>
  <dcterms:modified xsi:type="dcterms:W3CDTF">2013-02-06T09:05:38Z</dcterms:modified>
</cp:coreProperties>
</file>