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71" r:id="rId2"/>
    <p:sldId id="272" r:id="rId3"/>
    <p:sldId id="258" r:id="rId4"/>
    <p:sldId id="259" r:id="rId5"/>
    <p:sldId id="260" r:id="rId6"/>
    <p:sldId id="266" r:id="rId7"/>
    <p:sldId id="269" r:id="rId8"/>
    <p:sldId id="268" r:id="rId9"/>
  </p:sldIdLst>
  <p:sldSz cx="9144000" cy="6858000" type="screen4x3"/>
  <p:notesSz cx="6810375" cy="99425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66"/>
    <a:srgbClr val="FF99FF"/>
    <a:srgbClr val="FF00FF"/>
    <a:srgbClr val="FF3300"/>
    <a:srgbClr val="FF7C80"/>
    <a:srgbClr val="FF66FF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300" y="-13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7636" y="0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E0448-7CA4-45B6-B6D4-59F26150CF15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20750" y="746125"/>
            <a:ext cx="496887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1038" y="4722694"/>
            <a:ext cx="5448300" cy="447413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7636" y="9443662"/>
            <a:ext cx="2951163" cy="49712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6ECF9F-6B0F-4041-B8DE-7880D6B7D73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6865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ECF9F-6B0F-4041-B8DE-7880D6B7D73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97395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ECF9F-6B0F-4041-B8DE-7880D6B7D732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469349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A6ECF9F-6B0F-4041-B8DE-7880D6B7D732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97281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23828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61871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66653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8746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6408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8993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6887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5691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34956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1114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5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2CF592-EE78-4581-B80E-1835296EE8DE}" type="datetimeFigureOut">
              <a:rPr lang="ru-RU" smtClean="0"/>
              <a:t>06.02.2013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6E1C5A-1291-4D0D-A3F9-C928C4588A5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4673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3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microsoft.com/office/2007/relationships/hdphoto" Target="../media/hdphoto1.wdp"/><Relationship Id="rId7" Type="http://schemas.openxmlformats.org/officeDocument/2006/relationships/image" Target="../media/image1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9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5" y="0"/>
            <a:ext cx="1842525" cy="83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03413" y="1340768"/>
            <a:ext cx="4572000" cy="4770537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lnSpc>
                <a:spcPct val="80000"/>
              </a:lnSpc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latin typeface="+mj-lt"/>
                <a:cs typeface="Times New Roman" pitchFamily="18" charset="0"/>
              </a:rPr>
              <a:t>5 лет успеха на рынке печатных </a:t>
            </a:r>
            <a:r>
              <a:rPr lang="ru-RU" sz="1600" b="1" dirty="0" smtClean="0">
                <a:latin typeface="+mj-lt"/>
                <a:cs typeface="Times New Roman" pitchFamily="18" charset="0"/>
              </a:rPr>
              <a:t>СМИ</a:t>
            </a:r>
            <a:endParaRPr lang="en-US" sz="1600" b="1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200000"/>
            </a:pPr>
            <a:endParaRPr lang="ru-RU" sz="1600" b="1" dirty="0">
              <a:latin typeface="+mj-lt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latin typeface="+mj-lt"/>
                <a:cs typeface="Times New Roman" pitchFamily="18" charset="0"/>
              </a:rPr>
              <a:t>Стабильная аудитория постоянных читательниц – </a:t>
            </a:r>
            <a:r>
              <a:rPr lang="en-US" sz="1600" b="1" dirty="0" smtClean="0">
                <a:latin typeface="+mj-lt"/>
                <a:cs typeface="Times New Roman" pitchFamily="18" charset="0"/>
              </a:rPr>
              <a:t>160 </a:t>
            </a:r>
            <a:r>
              <a:rPr lang="en-US" sz="1600" b="1" dirty="0">
                <a:latin typeface="+mj-lt"/>
                <a:cs typeface="Times New Roman" pitchFamily="18" charset="0"/>
              </a:rPr>
              <a:t>1</a:t>
            </a:r>
            <a:r>
              <a:rPr lang="en-US" sz="1600" b="1" dirty="0" smtClean="0">
                <a:latin typeface="+mj-lt"/>
                <a:cs typeface="Times New Roman" pitchFamily="18" charset="0"/>
              </a:rPr>
              <a:t>00</a:t>
            </a:r>
            <a:r>
              <a:rPr lang="ru-RU" sz="1600" b="1" dirty="0" smtClean="0">
                <a:latin typeface="+mj-lt"/>
                <a:cs typeface="Times New Roman" pitchFamily="18" charset="0"/>
              </a:rPr>
              <a:t> </a:t>
            </a:r>
            <a:r>
              <a:rPr lang="ru-RU" sz="1600" b="1" dirty="0">
                <a:latin typeface="+mj-lt"/>
                <a:cs typeface="Times New Roman" pitchFamily="18" charset="0"/>
              </a:rPr>
              <a:t>человек/номер</a:t>
            </a:r>
            <a:r>
              <a:rPr lang="ru-RU" sz="1600" b="1" dirty="0" smtClean="0">
                <a:latin typeface="+mj-lt"/>
                <a:cs typeface="Times New Roman" pitchFamily="18" charset="0"/>
              </a:rPr>
              <a:t>*</a:t>
            </a:r>
            <a:endParaRPr lang="en-US" sz="1600" b="1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200000"/>
            </a:pPr>
            <a:endParaRPr lang="ru-RU" sz="1600" b="1" dirty="0">
              <a:latin typeface="+mj-lt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latin typeface="+mj-lt"/>
                <a:cs typeface="Times New Roman" pitchFamily="18" charset="0"/>
              </a:rPr>
              <a:t>Опытная украинская редакция, говорящая с современной женщиной на одном </a:t>
            </a:r>
            <a:r>
              <a:rPr lang="ru-RU" sz="1600" b="1" dirty="0" smtClean="0">
                <a:latin typeface="+mj-lt"/>
                <a:cs typeface="Times New Roman" pitchFamily="18" charset="0"/>
              </a:rPr>
              <a:t>языке</a:t>
            </a:r>
            <a:endParaRPr lang="en-US" sz="1600" b="1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200000"/>
            </a:pPr>
            <a:endParaRPr lang="ru-RU" sz="1600" b="1" dirty="0">
              <a:latin typeface="+mj-lt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latin typeface="+mj-lt"/>
                <a:cs typeface="Times New Roman" pitchFamily="18" charset="0"/>
              </a:rPr>
              <a:t>Красочное многообразие кулинарных идей – 8 страниц эксклюзивных рецептов в каждом </a:t>
            </a:r>
            <a:r>
              <a:rPr lang="ru-RU" sz="1600" b="1" dirty="0" smtClean="0">
                <a:latin typeface="+mj-lt"/>
                <a:cs typeface="Times New Roman" pitchFamily="18" charset="0"/>
              </a:rPr>
              <a:t>номере</a:t>
            </a:r>
            <a:endParaRPr lang="en-US" sz="1600" b="1" dirty="0" smtClean="0">
              <a:latin typeface="+mj-lt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Clr>
                <a:srgbClr val="FF0000"/>
              </a:buClr>
              <a:buSzPct val="200000"/>
              <a:buFont typeface="Arial" pitchFamily="34" charset="0"/>
              <a:buChar char="•"/>
            </a:pPr>
            <a:endParaRPr lang="ru-RU" sz="1600" b="1" dirty="0">
              <a:latin typeface="+mj-lt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latin typeface="+mj-lt"/>
                <a:cs typeface="Times New Roman" pitchFamily="18" charset="0"/>
              </a:rPr>
              <a:t>Женственный, лёгкий дизайн. Гибкость и креативность для реализации  любых нестандартных рекламных </a:t>
            </a:r>
            <a:r>
              <a:rPr lang="ru-RU" sz="1600" b="1" dirty="0" smtClean="0">
                <a:latin typeface="+mj-lt"/>
                <a:cs typeface="Times New Roman" pitchFamily="18" charset="0"/>
              </a:rPr>
              <a:t>решений</a:t>
            </a:r>
            <a:endParaRPr lang="en-US" sz="1600" b="1" dirty="0" smtClean="0">
              <a:latin typeface="+mj-lt"/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200000"/>
            </a:pPr>
            <a:endParaRPr lang="ru-RU" sz="1600" b="1" dirty="0">
              <a:latin typeface="+mj-lt"/>
              <a:cs typeface="Times New Roman" pitchFamily="18" charset="0"/>
            </a:endParaRPr>
          </a:p>
          <a:p>
            <a:pPr marL="285750" indent="-285750">
              <a:lnSpc>
                <a:spcPct val="80000"/>
              </a:lnSpc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latin typeface="+mj-lt"/>
                <a:cs typeface="Times New Roman" pitchFamily="18" charset="0"/>
              </a:rPr>
              <a:t>Теплый, эмоциональный журнал, в котором читательница видит близкую подругу и авторитетную советчицу, к мнению которой прислушивается.</a:t>
            </a:r>
          </a:p>
          <a:p>
            <a:pPr>
              <a:lnSpc>
                <a:spcPct val="80000"/>
              </a:lnSpc>
              <a:buClr>
                <a:srgbClr val="FF0000"/>
              </a:buClr>
              <a:buSzPct val="200000"/>
            </a:pPr>
            <a:endParaRPr lang="en-US" b="1" dirty="0" smtClean="0">
              <a:cs typeface="Times New Roman" pitchFamily="18" charset="0"/>
            </a:endParaRPr>
          </a:p>
          <a:p>
            <a:pPr>
              <a:lnSpc>
                <a:spcPct val="80000"/>
              </a:lnSpc>
              <a:buClr>
                <a:srgbClr val="FF0000"/>
              </a:buClr>
              <a:buSzPct val="200000"/>
            </a:pPr>
            <a:endParaRPr lang="en-US" b="1" dirty="0">
              <a:cs typeface="Times New Roman" pitchFamily="18" charset="0"/>
            </a:endParaRPr>
          </a:p>
          <a:p>
            <a:pPr algn="ctr">
              <a:lnSpc>
                <a:spcPct val="80000"/>
              </a:lnSpc>
              <a:buClr>
                <a:srgbClr val="FF0000"/>
              </a:buClr>
              <a:buSzPct val="200000"/>
            </a:pPr>
            <a:r>
              <a:rPr lang="ru-RU" sz="2400" b="1" dirty="0">
                <a:solidFill>
                  <a:srgbClr val="CC0066"/>
                </a:solidFill>
                <a:cs typeface="Times New Roman" pitchFamily="18" charset="0"/>
              </a:rPr>
              <a:t>Полина – радость каждый день!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03413" y="6555541"/>
            <a:ext cx="2637260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*Данные </a:t>
            </a:r>
            <a:r>
              <a:rPr lang="en-US" sz="1000" b="1" dirty="0" smtClean="0"/>
              <a:t>TNS MMI </a:t>
            </a:r>
            <a:r>
              <a:rPr lang="ru-RU" sz="1000" b="1" dirty="0" smtClean="0"/>
              <a:t>Украина </a:t>
            </a:r>
            <a:r>
              <a:rPr lang="en-US" sz="1000" b="1" dirty="0" smtClean="0"/>
              <a:t>2012</a:t>
            </a:r>
            <a:r>
              <a:rPr lang="ru-RU" sz="1000" b="1" dirty="0" smtClean="0"/>
              <a:t>/</a:t>
            </a:r>
            <a:r>
              <a:rPr lang="en-US" sz="1000" b="1" dirty="0"/>
              <a:t>2</a:t>
            </a:r>
            <a:r>
              <a:rPr lang="ru-RU" sz="1000" b="1" dirty="0" smtClean="0"/>
              <a:t> + 201</a:t>
            </a:r>
            <a:r>
              <a:rPr lang="en-US" sz="1000" b="1" dirty="0"/>
              <a:t>2</a:t>
            </a:r>
            <a:r>
              <a:rPr lang="ru-RU" sz="1000" b="1" dirty="0" smtClean="0"/>
              <a:t>/</a:t>
            </a:r>
            <a:r>
              <a:rPr lang="en-US" sz="1000" b="1" dirty="0"/>
              <a:t>3</a:t>
            </a:r>
            <a:endParaRPr lang="ru-RU" sz="1000" dirty="0"/>
          </a:p>
        </p:txBody>
      </p:sp>
      <p:sp>
        <p:nvSpPr>
          <p:cNvPr id="12" name="TextBox 11"/>
          <p:cNvSpPr txBox="1"/>
          <p:nvPr/>
        </p:nvSpPr>
        <p:spPr>
          <a:xfrm>
            <a:off x="1403648" y="677536"/>
            <a:ext cx="31034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Полина</a:t>
            </a:r>
            <a:r>
              <a:rPr lang="en-US" sz="24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сегодня </a:t>
            </a:r>
            <a:r>
              <a:rPr lang="ru-RU" sz="2400" b="1" dirty="0">
                <a:solidFill>
                  <a:srgbClr val="CC0066"/>
                </a:solidFill>
                <a:latin typeface="+mj-lt"/>
                <a:cs typeface="Times New Roman" pitchFamily="18" charset="0"/>
              </a:rPr>
              <a:t>– </a:t>
            </a:r>
            <a:r>
              <a:rPr lang="ru-RU" sz="2400" b="1" dirty="0" smtClean="0">
                <a:solidFill>
                  <a:srgbClr val="CC0066"/>
                </a:solidFill>
                <a:latin typeface="+mj-lt"/>
                <a:cs typeface="Times New Roman" pitchFamily="18" charset="0"/>
              </a:rPr>
              <a:t>это:</a:t>
            </a:r>
            <a:endParaRPr lang="ru-RU" sz="2400" b="1" dirty="0">
              <a:solidFill>
                <a:srgbClr val="CC0066"/>
              </a:solidFill>
              <a:latin typeface="+mj-lt"/>
              <a:cs typeface="Times New Roman" pitchFamily="18" charset="0"/>
            </a:endParaRPr>
          </a:p>
        </p:txBody>
      </p:sp>
      <p:pic>
        <p:nvPicPr>
          <p:cNvPr id="2" name="Picture 2" descr="D:\My Documents\Lidiya.Bilan\Обложки\Январь 2013\cover_#02-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656031"/>
            <a:ext cx="3816474" cy="5342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0701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ChangeArrowheads="1"/>
          </p:cNvSpPr>
          <p:nvPr/>
        </p:nvSpPr>
        <p:spPr bwMode="auto">
          <a:xfrm>
            <a:off x="4440238" y="2930020"/>
            <a:ext cx="4572000" cy="744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ru-RU" sz="1600" b="1" dirty="0">
                <a:solidFill>
                  <a:srgbClr val="CC0066"/>
                </a:solidFill>
                <a:cs typeface="Times New Roman" pitchFamily="18" charset="0"/>
              </a:rPr>
              <a:t>Целевая аудитория: </a:t>
            </a:r>
            <a:endParaRPr lang="en-US" sz="1600" b="1" dirty="0">
              <a:solidFill>
                <a:srgbClr val="CC0066"/>
              </a:solidFill>
              <a:cs typeface="Times New Roman" pitchFamily="18" charset="0"/>
            </a:endParaRPr>
          </a:p>
          <a:p>
            <a:r>
              <a:rPr lang="ru-RU" sz="1400" dirty="0">
                <a:latin typeface="+mj-lt"/>
              </a:rPr>
              <a:t>женщины в возрасте от 20 до </a:t>
            </a:r>
            <a:r>
              <a:rPr lang="en-US" sz="1400" dirty="0" smtClean="0">
                <a:latin typeface="+mj-lt"/>
              </a:rPr>
              <a:t>45</a:t>
            </a:r>
            <a:r>
              <a:rPr lang="ru-RU" sz="1400" dirty="0" smtClean="0">
                <a:latin typeface="+mj-lt"/>
              </a:rPr>
              <a:t> </a:t>
            </a:r>
            <a:r>
              <a:rPr lang="ru-RU" sz="1400" dirty="0">
                <a:latin typeface="+mj-lt"/>
              </a:rPr>
              <a:t>лет, с достатком средний и средний +,  замужем, имеют детей</a:t>
            </a:r>
          </a:p>
        </p:txBody>
      </p:sp>
      <p:sp>
        <p:nvSpPr>
          <p:cNvPr id="47107" name="Rectangle 3"/>
          <p:cNvSpPr>
            <a:spLocks noChangeArrowheads="1"/>
          </p:cNvSpPr>
          <p:nvPr/>
        </p:nvSpPr>
        <p:spPr bwMode="auto">
          <a:xfrm>
            <a:off x="4381500" y="1201704"/>
            <a:ext cx="4248150" cy="1377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342900" indent="-342900" font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Тираж</a:t>
            </a:r>
            <a:r>
              <a:rPr lang="en-US" sz="1600" b="1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b="1" dirty="0">
                <a:latin typeface="Calibri" pitchFamily="34" charset="0"/>
                <a:cs typeface="Calibri" pitchFamily="34" charset="0"/>
              </a:rPr>
              <a:t>номера: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 	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180 000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экземпляров</a:t>
            </a:r>
          </a:p>
          <a:p>
            <a:pPr marL="342900" indent="-342900" font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Объем журнала: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	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108  страницы</a:t>
            </a:r>
          </a:p>
          <a:p>
            <a:pPr marL="342900" indent="-342900" font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Тип крепления: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	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скрепка</a:t>
            </a:r>
          </a:p>
          <a:p>
            <a:pPr marL="342900" indent="-342900" font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Цена в рознице: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	  5,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95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  грн.</a:t>
            </a:r>
          </a:p>
          <a:p>
            <a:pPr marL="342900" indent="-342900" font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Периодичность: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	  ежемесячник</a:t>
            </a:r>
          </a:p>
          <a:p>
            <a:pPr marL="342900" indent="-342900" fontAlgn="ctr"/>
            <a:r>
              <a:rPr lang="ru-RU" sz="1600" b="1" dirty="0">
                <a:latin typeface="Calibri" pitchFamily="34" charset="0"/>
                <a:cs typeface="Calibri" pitchFamily="34" charset="0"/>
              </a:rPr>
              <a:t>Распространение: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	 </a:t>
            </a:r>
            <a:r>
              <a:rPr lang="en-US" sz="1600" dirty="0">
                <a:latin typeface="Calibri" pitchFamily="34" charset="0"/>
                <a:cs typeface="Calibri" pitchFamily="34" charset="0"/>
              </a:rPr>
              <a:t> </a:t>
            </a:r>
            <a:r>
              <a:rPr lang="ru-RU" sz="1600" dirty="0">
                <a:latin typeface="Calibri" pitchFamily="34" charset="0"/>
                <a:cs typeface="Calibri" pitchFamily="34" charset="0"/>
              </a:rPr>
              <a:t>Украина, города 50 000+</a:t>
            </a:r>
          </a:p>
          <a:p>
            <a:pPr marL="342900" indent="-342900" fontAlgn="ctr"/>
            <a:endParaRPr lang="ru-RU" sz="1600" dirty="0"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7108" name="AutoShape 4"/>
          <p:cNvSpPr>
            <a:spLocks noChangeArrowheads="1"/>
          </p:cNvSpPr>
          <p:nvPr/>
        </p:nvSpPr>
        <p:spPr bwMode="auto">
          <a:xfrm>
            <a:off x="4410075" y="1196752"/>
            <a:ext cx="4338638" cy="1585631"/>
          </a:xfrm>
          <a:prstGeom prst="foldedCorner">
            <a:avLst>
              <a:gd name="adj" fmla="val 12500"/>
            </a:avLst>
          </a:prstGeom>
          <a:noFill/>
          <a:ln w="9525">
            <a:solidFill>
              <a:schemeClr val="accent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ru-RU">
              <a:solidFill>
                <a:srgbClr val="000000"/>
              </a:solidFill>
              <a:latin typeface="Arial Narrow" pitchFamily="34" charset="0"/>
            </a:endParaRPr>
          </a:p>
        </p:txBody>
      </p:sp>
      <p:sp>
        <p:nvSpPr>
          <p:cNvPr id="47109" name="Rectangle 5"/>
          <p:cNvSpPr>
            <a:spLocks noChangeArrowheads="1"/>
          </p:cNvSpPr>
          <p:nvPr/>
        </p:nvSpPr>
        <p:spPr bwMode="auto">
          <a:xfrm>
            <a:off x="4321175" y="3433258"/>
            <a:ext cx="4392613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endParaRPr lang="ru-RU" sz="1200" dirty="0">
              <a:latin typeface="+mj-lt"/>
            </a:endParaRP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Женщины – </a:t>
            </a:r>
            <a:r>
              <a:rPr lang="ru-RU" sz="1400" dirty="0" smtClean="0">
                <a:latin typeface="+mj-lt"/>
              </a:rPr>
              <a:t>9</a:t>
            </a:r>
            <a:r>
              <a:rPr lang="en-US" sz="1400" dirty="0" smtClean="0">
                <a:latin typeface="+mj-lt"/>
              </a:rPr>
              <a:t>2</a:t>
            </a:r>
            <a:r>
              <a:rPr lang="ru-RU" sz="1400" dirty="0" smtClean="0">
                <a:latin typeface="+mj-lt"/>
              </a:rPr>
              <a:t>%</a:t>
            </a:r>
            <a:endParaRPr lang="ru-RU" sz="1400" dirty="0">
              <a:latin typeface="+mj-lt"/>
            </a:endParaRP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Возраст 20 – 54 лет</a:t>
            </a: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Средний возраст 32 года</a:t>
            </a: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Высшее образование – </a:t>
            </a:r>
            <a:r>
              <a:rPr lang="ru-RU" sz="1400" dirty="0" smtClean="0">
                <a:latin typeface="+mj-lt"/>
              </a:rPr>
              <a:t>3</a:t>
            </a:r>
            <a:r>
              <a:rPr lang="en-US" sz="1400" dirty="0" smtClean="0">
                <a:latin typeface="+mj-lt"/>
              </a:rPr>
              <a:t>9</a:t>
            </a:r>
            <a:r>
              <a:rPr lang="ru-RU" sz="1400" dirty="0" smtClean="0">
                <a:latin typeface="+mj-lt"/>
              </a:rPr>
              <a:t>%</a:t>
            </a:r>
            <a:endParaRPr lang="ru-RU" sz="1400" dirty="0">
              <a:latin typeface="+mj-lt"/>
            </a:endParaRP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Работает – </a:t>
            </a:r>
            <a:r>
              <a:rPr lang="en-US" sz="1400" dirty="0" smtClean="0">
                <a:latin typeface="+mj-lt"/>
              </a:rPr>
              <a:t>57</a:t>
            </a:r>
            <a:r>
              <a:rPr lang="ru-RU" sz="1400" dirty="0" smtClean="0">
                <a:latin typeface="+mj-lt"/>
              </a:rPr>
              <a:t>%</a:t>
            </a:r>
            <a:endParaRPr lang="en-US" sz="1400" dirty="0">
              <a:latin typeface="+mj-lt"/>
            </a:endParaRP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Финансовый статус - «средний»-«обеспеченные» - </a:t>
            </a:r>
            <a:r>
              <a:rPr lang="ru-RU" sz="1400" dirty="0" smtClean="0">
                <a:latin typeface="+mj-lt"/>
              </a:rPr>
              <a:t>7</a:t>
            </a:r>
            <a:r>
              <a:rPr lang="en-US" sz="1400" dirty="0" smtClean="0">
                <a:latin typeface="+mj-lt"/>
              </a:rPr>
              <a:t>6</a:t>
            </a:r>
            <a:r>
              <a:rPr lang="ru-RU" sz="1400" dirty="0" smtClean="0">
                <a:latin typeface="+mj-lt"/>
              </a:rPr>
              <a:t>%</a:t>
            </a:r>
            <a:endParaRPr lang="ru-RU" sz="1400" dirty="0">
              <a:latin typeface="+mj-lt"/>
            </a:endParaRP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Каждая вторая замужем</a:t>
            </a:r>
            <a:r>
              <a:rPr lang="en-US" sz="1400" dirty="0">
                <a:latin typeface="+mj-lt"/>
              </a:rPr>
              <a:t> – </a:t>
            </a:r>
            <a:r>
              <a:rPr lang="ru-RU" sz="1400" dirty="0" smtClean="0">
                <a:latin typeface="+mj-lt"/>
              </a:rPr>
              <a:t>57</a:t>
            </a:r>
            <a:r>
              <a:rPr lang="en-US" sz="1400" dirty="0">
                <a:latin typeface="+mj-lt"/>
              </a:rPr>
              <a:t>%</a:t>
            </a:r>
            <a:endParaRPr lang="ru-RU" sz="1400" dirty="0">
              <a:latin typeface="+mj-lt"/>
            </a:endParaRPr>
          </a:p>
          <a:p>
            <a:pPr marL="174625" indent="-174625">
              <a:spcBef>
                <a:spcPct val="20000"/>
              </a:spcBef>
              <a:buFontTx/>
              <a:buChar char="•"/>
              <a:tabLst>
                <a:tab pos="174625" algn="l"/>
              </a:tabLst>
            </a:pPr>
            <a:r>
              <a:rPr lang="ru-RU" sz="1400" dirty="0">
                <a:latin typeface="+mj-lt"/>
              </a:rPr>
              <a:t>У каждой второй есть дети до 16 лет</a:t>
            </a:r>
            <a:r>
              <a:rPr lang="en-US" sz="1400" dirty="0">
                <a:latin typeface="+mj-lt"/>
              </a:rPr>
              <a:t> – </a:t>
            </a:r>
            <a:r>
              <a:rPr lang="ru-RU" sz="1400" dirty="0" smtClean="0">
                <a:latin typeface="+mj-lt"/>
              </a:rPr>
              <a:t>5</a:t>
            </a:r>
            <a:r>
              <a:rPr lang="en-US" sz="1400" dirty="0" smtClean="0">
                <a:latin typeface="+mj-lt"/>
              </a:rPr>
              <a:t>1%</a:t>
            </a:r>
            <a:endParaRPr lang="ru-RU" sz="1400" dirty="0">
              <a:latin typeface="+mj-lt"/>
            </a:endParaRPr>
          </a:p>
        </p:txBody>
      </p:sp>
      <p:sp>
        <p:nvSpPr>
          <p:cNvPr id="47110" name="Rectangle 6"/>
          <p:cNvSpPr>
            <a:spLocks noGrp="1" noChangeArrowheads="1"/>
          </p:cNvSpPr>
          <p:nvPr>
            <p:ph type="title"/>
          </p:nvPr>
        </p:nvSpPr>
        <p:spPr>
          <a:xfrm>
            <a:off x="1254212" y="22523"/>
            <a:ext cx="7788189" cy="711200"/>
          </a:xfrm>
        </p:spPr>
        <p:txBody>
          <a:bodyPr>
            <a:noAutofit/>
          </a:bodyPr>
          <a:lstStyle/>
          <a:p>
            <a:pPr eaLnBrk="1" hangingPunct="1"/>
            <a:r>
              <a:rPr lang="ru-RU" sz="2800" b="1" dirty="0">
                <a:solidFill>
                  <a:srgbClr val="CC0066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Times New Roman" pitchFamily="18" charset="0"/>
              </a:rPr>
              <a:t>Журнал </a:t>
            </a:r>
            <a:r>
              <a:rPr lang="ru-RU" sz="3200" b="1" dirty="0">
                <a:solidFill>
                  <a:srgbClr val="CC0066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Times New Roman" pitchFamily="18" charset="0"/>
              </a:rPr>
              <a:t>«Полина» </a:t>
            </a:r>
            <a:r>
              <a:rPr lang="ru-RU" sz="2800" b="1" dirty="0">
                <a:solidFill>
                  <a:srgbClr val="CC0066"/>
                </a:solidFill>
                <a:effectLst>
                  <a:outerShdw blurRad="63500" sx="102000" sy="102000" algn="ctr" rotWithShape="0">
                    <a:prstClr val="black">
                      <a:alpha val="40000"/>
                    </a:prstClr>
                  </a:outerShdw>
                </a:effectLst>
                <a:ea typeface="+mn-ea"/>
                <a:cs typeface="Times New Roman" pitchFamily="18" charset="0"/>
              </a:rPr>
              <a:t>- радость каждый день!</a:t>
            </a:r>
          </a:p>
        </p:txBody>
      </p:sp>
      <p:sp>
        <p:nvSpPr>
          <p:cNvPr id="962567" name="Rectangle 7"/>
          <p:cNvSpPr>
            <a:spLocks noChangeArrowheads="1"/>
          </p:cNvSpPr>
          <p:nvPr/>
        </p:nvSpPr>
        <p:spPr bwMode="auto">
          <a:xfrm>
            <a:off x="539750" y="6332538"/>
            <a:ext cx="8208963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ru-RU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Средняя аудитория одного выпуска журнала «Полина»  </a:t>
            </a:r>
            <a:r>
              <a:rPr lang="en-US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-</a:t>
            </a:r>
            <a:r>
              <a:rPr lang="ru-RU" sz="1600" dirty="0"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  </a:t>
            </a:r>
            <a:r>
              <a:rPr lang="en-US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160</a:t>
            </a: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en-US" sz="2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1</a:t>
            </a:r>
            <a:r>
              <a:rPr lang="ru-RU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00</a:t>
            </a:r>
            <a:r>
              <a:rPr lang="en-US" sz="20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 </a:t>
            </a:r>
            <a:r>
              <a:rPr lang="ru-RU" sz="2000" b="1" dirty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itchFamily="18" charset="0"/>
              </a:rPr>
              <a:t>человек</a:t>
            </a:r>
          </a:p>
        </p:txBody>
      </p:sp>
      <p:sp>
        <p:nvSpPr>
          <p:cNvPr id="47112" name="Text Box 8"/>
          <p:cNvSpPr txBox="1">
            <a:spLocks noChangeArrowheads="1"/>
          </p:cNvSpPr>
          <p:nvPr/>
        </p:nvSpPr>
        <p:spPr bwMode="auto">
          <a:xfrm rot="-5400000">
            <a:off x="-2622450" y="3969221"/>
            <a:ext cx="5546725" cy="2308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ru-RU" sz="900" i="1" dirty="0" smtClean="0">
                <a:latin typeface="+mj-lt"/>
              </a:rPr>
              <a:t>Данные  </a:t>
            </a:r>
            <a:r>
              <a:rPr lang="en-US" sz="900" i="1" dirty="0">
                <a:latin typeface="+mj-lt"/>
              </a:rPr>
              <a:t>MMI </a:t>
            </a:r>
            <a:r>
              <a:rPr lang="ru-RU" sz="900" i="1" dirty="0" smtClean="0">
                <a:latin typeface="+mj-lt"/>
              </a:rPr>
              <a:t>Украина 201</a:t>
            </a:r>
            <a:r>
              <a:rPr lang="en-US" sz="900" i="1" dirty="0">
                <a:latin typeface="+mj-lt"/>
              </a:rPr>
              <a:t>2</a:t>
            </a:r>
            <a:r>
              <a:rPr lang="ru-RU" sz="900" i="1" dirty="0" smtClean="0">
                <a:latin typeface="+mj-lt"/>
              </a:rPr>
              <a:t>/</a:t>
            </a:r>
            <a:r>
              <a:rPr lang="en-US" sz="900" i="1" dirty="0">
                <a:latin typeface="+mj-lt"/>
              </a:rPr>
              <a:t>2</a:t>
            </a:r>
            <a:r>
              <a:rPr lang="en-US" sz="900" i="1" dirty="0" smtClean="0">
                <a:latin typeface="+mj-lt"/>
              </a:rPr>
              <a:t> </a:t>
            </a:r>
            <a:r>
              <a:rPr lang="en-US" sz="900" i="1" dirty="0">
                <a:latin typeface="+mj-lt"/>
              </a:rPr>
              <a:t>+ </a:t>
            </a:r>
            <a:r>
              <a:rPr lang="en-US" sz="900" i="1" dirty="0" smtClean="0">
                <a:latin typeface="+mj-lt"/>
              </a:rPr>
              <a:t>201</a:t>
            </a:r>
            <a:r>
              <a:rPr lang="en-US" sz="900" i="1" dirty="0">
                <a:latin typeface="+mj-lt"/>
              </a:rPr>
              <a:t>2</a:t>
            </a:r>
            <a:r>
              <a:rPr lang="ru-RU" sz="900" i="1" dirty="0" smtClean="0">
                <a:latin typeface="+mj-lt"/>
              </a:rPr>
              <a:t>/</a:t>
            </a:r>
            <a:r>
              <a:rPr lang="en-US" sz="900" i="1" dirty="0">
                <a:latin typeface="+mj-lt"/>
              </a:rPr>
              <a:t>3</a:t>
            </a:r>
            <a:r>
              <a:rPr lang="en-US" sz="900" i="1" dirty="0" smtClean="0">
                <a:latin typeface="+mj-lt"/>
              </a:rPr>
              <a:t> </a:t>
            </a:r>
            <a:r>
              <a:rPr lang="ru-RU" sz="900" i="1" dirty="0">
                <a:latin typeface="+mj-lt"/>
              </a:rPr>
              <a:t>Аудитория одного выпуска. </a:t>
            </a:r>
            <a:r>
              <a:rPr lang="ru-RU" sz="900" i="1" dirty="0" smtClean="0">
                <a:latin typeface="+mj-lt"/>
              </a:rPr>
              <a:t> </a:t>
            </a:r>
            <a:endParaRPr lang="ru-RU" sz="900" i="1" dirty="0">
              <a:latin typeface="+mj-lt"/>
            </a:endParaRPr>
          </a:p>
        </p:txBody>
      </p:sp>
      <p:pic>
        <p:nvPicPr>
          <p:cNvPr id="10" name="Picture 2" descr="D:\My Documents\Lidiya.Bilan\Обложки\Январь 2013\cover_#02-20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836712"/>
            <a:ext cx="3816474" cy="53427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6590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392610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2116" y="4539"/>
            <a:ext cx="493204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5220072" y="2975625"/>
            <a:ext cx="2532421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chemeClr val="bg1"/>
                </a:solidFill>
              </a:rPr>
              <a:t>Оалдуаолруарукгшан</a:t>
            </a:r>
          </a:p>
          <a:p>
            <a:endParaRPr lang="ru-RU" dirty="0">
              <a:solidFill>
                <a:schemeClr val="bg1"/>
              </a:solidFill>
            </a:endParaRPr>
          </a:p>
          <a:p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212" y="345706"/>
            <a:ext cx="7716060" cy="692696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>
                <a:solidFill>
                  <a:srgbClr val="CC0066"/>
                </a:solidFill>
              </a:rPr>
              <a:t>Наши читательницы </a:t>
            </a:r>
            <a:br>
              <a:rPr lang="ru-RU" sz="2900" b="1" dirty="0" smtClean="0">
                <a:solidFill>
                  <a:srgbClr val="CC0066"/>
                </a:solidFill>
              </a:rPr>
            </a:br>
            <a:r>
              <a:rPr lang="ru-RU" sz="2900" b="1" dirty="0" smtClean="0">
                <a:solidFill>
                  <a:srgbClr val="CC0066"/>
                </a:solidFill>
              </a:rPr>
              <a:t>Какие они</a:t>
            </a:r>
            <a:r>
              <a:rPr lang="en-US" sz="2900" b="1" dirty="0" smtClean="0">
                <a:solidFill>
                  <a:srgbClr val="CC0066"/>
                </a:solidFill>
              </a:rPr>
              <a:t>?</a:t>
            </a:r>
            <a:endParaRPr lang="ru-RU" sz="2900" b="1" dirty="0">
              <a:solidFill>
                <a:srgbClr val="CC0066"/>
              </a:solidFill>
            </a:endParaRPr>
          </a:p>
        </p:txBody>
      </p:sp>
      <p:pic>
        <p:nvPicPr>
          <p:cNvPr id="17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4" y="15505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68" y="692054"/>
            <a:ext cx="1413496" cy="180976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4658" y="709988"/>
            <a:ext cx="1603248" cy="1426464"/>
          </a:xfrm>
          <a:prstGeom prst="rect">
            <a:avLst/>
          </a:prstGeom>
        </p:spPr>
      </p:pic>
      <p:pic>
        <p:nvPicPr>
          <p:cNvPr id="21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6437" y="2136452"/>
            <a:ext cx="1371618" cy="476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Прямоугольник 21"/>
          <p:cNvSpPr/>
          <p:nvPr/>
        </p:nvSpPr>
        <p:spPr>
          <a:xfrm>
            <a:off x="442440" y="2592746"/>
            <a:ext cx="355349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/>
              <a:t>Важен </a:t>
            </a:r>
            <a:r>
              <a:rPr lang="ru-RU" sz="1200" b="1" dirty="0" smtClean="0">
                <a:solidFill>
                  <a:schemeClr val="tx1"/>
                </a:solidFill>
              </a:rPr>
              <a:t>престиж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Имеет собственное мнение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Самодостаточна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Независима 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Не приветствуют чужого влияния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Стремится выделиться среди окружающих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Любят быть в центре внимания и выделяться из толпы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Люди уверенные в своих силах и способностях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Эмоциональные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Легко адаптирующиеся люди</a:t>
            </a:r>
            <a:endParaRPr lang="uk-UA" sz="1200" b="1" dirty="0" smtClean="0">
              <a:solidFill>
                <a:schemeClr val="tx1"/>
              </a:solidFill>
            </a:endParaRPr>
          </a:p>
          <a:p>
            <a:r>
              <a:rPr lang="ru-RU" sz="1200" b="1" dirty="0" smtClean="0">
                <a:solidFill>
                  <a:schemeClr val="tx1"/>
                </a:solidFill>
              </a:rPr>
              <a:t>Единственная – более аффинитивна для новаторов</a:t>
            </a:r>
          </a:p>
          <a:p>
            <a:r>
              <a:rPr lang="ru-RU" sz="1200" b="1" dirty="0" smtClean="0">
                <a:solidFill>
                  <a:schemeClr val="tx1"/>
                </a:solidFill>
              </a:rPr>
              <a:t>Главная жизненная цель  полнее выразить себя</a:t>
            </a:r>
            <a:endParaRPr lang="ru-RU" sz="1200" b="1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427984" y="2598151"/>
            <a:ext cx="3672408" cy="267765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Осмотрительна</a:t>
            </a:r>
          </a:p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200" b="1" dirty="0" smtClean="0">
                <a:solidFill>
                  <a:schemeClr val="tx1"/>
                </a:solidFill>
              </a:rPr>
              <a:t>Прислушивается к мнению других</a:t>
            </a:r>
          </a:p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При покупке товаров руководствуются принципом «покупать то, что и все»</a:t>
            </a:r>
          </a:p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Важно «цена-качество» продукта</a:t>
            </a:r>
          </a:p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Стремятся сделать все в жизни «правильно» с пользой для себя и окружающих </a:t>
            </a:r>
          </a:p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Участвуют в жизни общества</a:t>
            </a:r>
          </a:p>
          <a:p>
            <a:pPr marL="285750" indent="-285750" algn="just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uk-UA" sz="1200" b="1" dirty="0" smtClean="0">
                <a:solidFill>
                  <a:schemeClr val="tx1"/>
                </a:solidFill>
              </a:rPr>
              <a:t>Свойственен альтруизм</a:t>
            </a:r>
          </a:p>
          <a:p>
            <a:pPr algn="just">
              <a:buClr>
                <a:srgbClr val="CC0066"/>
              </a:buClr>
              <a:buSzPct val="200000"/>
            </a:pPr>
            <a:endParaRPr lang="uk-UA" sz="1200" b="1" dirty="0"/>
          </a:p>
          <a:p>
            <a:pPr algn="just">
              <a:buClr>
                <a:srgbClr val="CC0066"/>
              </a:buClr>
              <a:buSzPct val="200000"/>
            </a:pPr>
            <a:r>
              <a:rPr lang="uk-UA" sz="1200" b="1" dirty="0" smtClean="0">
                <a:solidFill>
                  <a:schemeClr val="tx1"/>
                </a:solidFill>
              </a:rPr>
              <a:t>Полина охватывает более широкий спектр различных категорий, но с фокусом на социально-ответственную категорию</a:t>
            </a:r>
          </a:p>
          <a:p>
            <a:pPr algn="just">
              <a:buClr>
                <a:srgbClr val="CC0066"/>
              </a:buClr>
              <a:buSzPct val="200000"/>
            </a:pPr>
            <a:r>
              <a:rPr lang="uk-UA" sz="1200" b="1" dirty="0" smtClean="0">
                <a:solidFill>
                  <a:schemeClr val="tx1"/>
                </a:solidFill>
              </a:rPr>
              <a:t>Ориентированы на окружающий мир, на семью</a:t>
            </a:r>
            <a:endParaRPr lang="ru-RU" sz="1200" b="1" dirty="0" smtClean="0">
              <a:solidFill>
                <a:schemeClr val="tx1"/>
              </a:solidFill>
            </a:endParaRPr>
          </a:p>
        </p:txBody>
      </p:sp>
      <p:sp>
        <p:nvSpPr>
          <p:cNvPr id="24" name="Oval 5"/>
          <p:cNvSpPr>
            <a:spLocks noChangeArrowheads="1"/>
          </p:cNvSpPr>
          <p:nvPr/>
        </p:nvSpPr>
        <p:spPr bwMode="auto">
          <a:xfrm>
            <a:off x="1756893" y="5636343"/>
            <a:ext cx="1880542" cy="1061739"/>
          </a:xfrm>
          <a:prstGeom prst="ellipse">
            <a:avLst/>
          </a:prstGeom>
          <a:solidFill>
            <a:srgbClr val="FF00FF"/>
          </a:solidFill>
          <a:ln w="38100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1200" b="1" dirty="0" smtClean="0">
                <a:solidFill>
                  <a:schemeClr val="bg1"/>
                </a:solidFill>
              </a:rPr>
              <a:t>edinstvennaya.ua</a:t>
            </a:r>
            <a:endParaRPr lang="ru-RU" sz="1200" b="1" dirty="0" smtClean="0">
              <a:solidFill>
                <a:schemeClr val="bg1"/>
              </a:solidFill>
            </a:endParaRPr>
          </a:p>
          <a:p>
            <a:pPr algn="ctr">
              <a:defRPr/>
            </a:pPr>
            <a:r>
              <a:rPr lang="ru-RU" sz="1500" b="1" dirty="0" smtClean="0">
                <a:solidFill>
                  <a:schemeClr val="bg1"/>
                </a:solidFill>
              </a:rPr>
              <a:t>100 000 </a:t>
            </a:r>
            <a:r>
              <a:rPr lang="ru-RU" sz="1000" b="1" dirty="0" smtClean="0">
                <a:solidFill>
                  <a:schemeClr val="bg1"/>
                </a:solidFill>
              </a:rPr>
              <a:t>аудитории</a:t>
            </a:r>
            <a:endParaRPr lang="en-US" sz="1000" b="1" dirty="0">
              <a:solidFill>
                <a:schemeClr val="bg1"/>
              </a:solidFill>
            </a:endParaRPr>
          </a:p>
        </p:txBody>
      </p:sp>
      <p:sp>
        <p:nvSpPr>
          <p:cNvPr id="25" name="Oval 5"/>
          <p:cNvSpPr>
            <a:spLocks noChangeArrowheads="1"/>
          </p:cNvSpPr>
          <p:nvPr/>
        </p:nvSpPr>
        <p:spPr bwMode="auto">
          <a:xfrm>
            <a:off x="3707904" y="5455069"/>
            <a:ext cx="1234677" cy="1246404"/>
          </a:xfrm>
          <a:prstGeom prst="ellipse">
            <a:avLst/>
          </a:prstGeom>
          <a:solidFill>
            <a:srgbClr val="FF0000"/>
          </a:solidFill>
          <a:ln w="38100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1200" dirty="0" smtClean="0">
              <a:solidFill>
                <a:schemeClr val="lt1"/>
              </a:solidFill>
              <a:latin typeface="+mn-lt"/>
            </a:endParaRPr>
          </a:p>
          <a:p>
            <a:pPr algn="ctr">
              <a:defRPr/>
            </a:pPr>
            <a:endParaRPr lang="ru-RU" sz="1200" dirty="0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4</a:t>
            </a:r>
            <a:r>
              <a:rPr lang="en-US" sz="1600" b="1" dirty="0">
                <a:solidFill>
                  <a:schemeClr val="bg1"/>
                </a:solidFill>
                <a:latin typeface="Arial Narrow" pitchFamily="34" charset="0"/>
              </a:rPr>
              <a:t>72 020</a:t>
            </a:r>
            <a:r>
              <a:rPr lang="ru-RU" sz="1600" b="1" dirty="0">
                <a:solidFill>
                  <a:schemeClr val="bg1"/>
                </a:solidFill>
                <a:latin typeface="Arial Narrow" pitchFamily="34" charset="0"/>
              </a:rPr>
              <a:t> </a:t>
            </a:r>
            <a:r>
              <a:rPr lang="ru-RU" sz="1000" b="1" dirty="0" smtClean="0">
                <a:solidFill>
                  <a:schemeClr val="lt1"/>
                </a:solidFill>
                <a:latin typeface="+mn-lt"/>
              </a:rPr>
              <a:t>аудитории</a:t>
            </a:r>
            <a:endParaRPr lang="en-US" sz="1000" b="1" dirty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6" name="Oval 5"/>
          <p:cNvSpPr>
            <a:spLocks noChangeArrowheads="1"/>
          </p:cNvSpPr>
          <p:nvPr/>
        </p:nvSpPr>
        <p:spPr bwMode="auto">
          <a:xfrm>
            <a:off x="5067837" y="5452482"/>
            <a:ext cx="1233642" cy="1245600"/>
          </a:xfrm>
          <a:prstGeom prst="ellipse">
            <a:avLst/>
          </a:prstGeom>
          <a:solidFill>
            <a:srgbClr val="CC0066"/>
          </a:solidFill>
          <a:ln w="38100" algn="ctr">
            <a:noFill/>
            <a:round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ru-RU" sz="1400" b="1" dirty="0" smtClean="0">
              <a:solidFill>
                <a:schemeClr val="lt1"/>
              </a:solidFill>
            </a:endParaRPr>
          </a:p>
          <a:p>
            <a:pPr algn="ctr">
              <a:defRPr/>
            </a:pPr>
            <a:endParaRPr lang="en-US" sz="1400" b="1" dirty="0">
              <a:solidFill>
                <a:schemeClr val="lt1"/>
              </a:solidFill>
            </a:endParaRPr>
          </a:p>
          <a:p>
            <a:pPr algn="ctr">
              <a:defRPr/>
            </a:pPr>
            <a:r>
              <a:rPr lang="en-US" sz="1400" b="1" dirty="0" smtClean="0">
                <a:solidFill>
                  <a:schemeClr val="lt1"/>
                </a:solidFill>
              </a:rPr>
              <a:t>160</a:t>
            </a:r>
            <a:r>
              <a:rPr lang="ru-RU" sz="1500" b="1" dirty="0" smtClean="0">
                <a:solidFill>
                  <a:schemeClr val="lt1"/>
                </a:solidFill>
              </a:rPr>
              <a:t> </a:t>
            </a:r>
            <a:r>
              <a:rPr lang="en-US" sz="1500" b="1" dirty="0">
                <a:solidFill>
                  <a:schemeClr val="lt1"/>
                </a:solidFill>
              </a:rPr>
              <a:t>1</a:t>
            </a:r>
            <a:r>
              <a:rPr lang="ru-RU" sz="1500" b="1" dirty="0" smtClean="0">
                <a:solidFill>
                  <a:schemeClr val="lt1"/>
                </a:solidFill>
              </a:rPr>
              <a:t>00 </a:t>
            </a:r>
            <a:r>
              <a:rPr lang="ru-RU" sz="1000" b="1" dirty="0">
                <a:solidFill>
                  <a:schemeClr val="lt1"/>
                </a:solidFill>
              </a:rPr>
              <a:t>аудитории</a:t>
            </a:r>
            <a:endParaRPr lang="en-US" sz="1000" b="1" dirty="0">
              <a:solidFill>
                <a:schemeClr val="lt1"/>
              </a:solidFill>
            </a:endParaRPr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8911" y="5756019"/>
            <a:ext cx="852661" cy="287525"/>
          </a:xfrm>
          <a:prstGeom prst="rect">
            <a:avLst/>
          </a:prstGeom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0622" y="5695273"/>
            <a:ext cx="648072" cy="2942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Oval 15"/>
          <p:cNvSpPr>
            <a:spLocks noChangeArrowheads="1"/>
          </p:cNvSpPr>
          <p:nvPr/>
        </p:nvSpPr>
        <p:spPr bwMode="auto">
          <a:xfrm>
            <a:off x="3480023" y="5894578"/>
            <a:ext cx="356325" cy="36738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</a:rPr>
              <a:t>1%</a:t>
            </a:r>
            <a:endParaRPr lang="en-US" sz="1600" b="1" dirty="0">
              <a:solidFill>
                <a:schemeClr val="bg1"/>
              </a:solidFill>
            </a:endParaRPr>
          </a:p>
        </p:txBody>
      </p:sp>
      <p:sp>
        <p:nvSpPr>
          <p:cNvPr id="30" name="Oval 15"/>
          <p:cNvSpPr>
            <a:spLocks noChangeArrowheads="1"/>
          </p:cNvSpPr>
          <p:nvPr/>
        </p:nvSpPr>
        <p:spPr bwMode="auto">
          <a:xfrm>
            <a:off x="4818801" y="5901102"/>
            <a:ext cx="356325" cy="367386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</a:rPr>
              <a:t>4</a:t>
            </a:r>
            <a:r>
              <a:rPr lang="ru-RU" sz="1600" b="1" dirty="0" smtClean="0">
                <a:solidFill>
                  <a:schemeClr val="bg1"/>
                </a:solidFill>
              </a:rPr>
              <a:t>%</a:t>
            </a:r>
            <a:endParaRPr lang="en-US" sz="1600" b="1" dirty="0">
              <a:solidFill>
                <a:schemeClr val="bg1"/>
              </a:solidFill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3668" y="2323148"/>
            <a:ext cx="1413495" cy="2875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7361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2116" y="4539"/>
            <a:ext cx="493204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Рисунок 2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84713">
            <a:off x="6837235" y="3947150"/>
            <a:ext cx="1591804" cy="280955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851081">
            <a:off x="6058488" y="1533482"/>
            <a:ext cx="2204437" cy="1469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173" y="260648"/>
            <a:ext cx="8229600" cy="720080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31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Полина. Демографический портрет</a:t>
            </a:r>
            <a:br>
              <a:rPr lang="ru-RU" sz="3100" b="1" dirty="0" smtClean="0">
                <a:solidFill>
                  <a:srgbClr val="CC006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100" b="1" dirty="0">
              <a:solidFill>
                <a:srgbClr val="CC0066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03648" y="1124744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25940" y="1109355"/>
            <a:ext cx="7150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500" b="1" dirty="0" smtClean="0"/>
              <a:t>Читательница Полины молодая </a:t>
            </a:r>
            <a:r>
              <a:rPr lang="ru-RU" sz="2000" b="1" dirty="0" smtClean="0"/>
              <a:t>женщина в возрасте от 20 до 45 лет</a:t>
            </a:r>
            <a:endParaRPr lang="ru-RU" sz="20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160707" y="1122086"/>
            <a:ext cx="1531317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>
                <a:solidFill>
                  <a:srgbClr val="CC0066"/>
                </a:solidFill>
              </a:rPr>
              <a:t>65% </a:t>
            </a:r>
            <a:r>
              <a:rPr lang="ru-RU" sz="1500" b="1" dirty="0" smtClean="0">
                <a:solidFill>
                  <a:srgbClr val="CC0066"/>
                </a:solidFill>
              </a:rPr>
              <a:t>аудитории</a:t>
            </a:r>
            <a:endParaRPr lang="ru-RU" sz="1500" dirty="0">
              <a:solidFill>
                <a:srgbClr val="CC0066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746076" y="1700808"/>
            <a:ext cx="342760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500" b="1" dirty="0" smtClean="0"/>
              <a:t>Читательница Полины </a:t>
            </a:r>
            <a:r>
              <a:rPr lang="ru-RU" sz="2000" b="1" dirty="0" smtClean="0"/>
              <a:t>замужем</a:t>
            </a:r>
            <a:endParaRPr lang="ru-RU" sz="2000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4192116" y="1716197"/>
            <a:ext cx="1531317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CC0066"/>
                </a:solidFill>
              </a:rPr>
              <a:t>50% </a:t>
            </a:r>
            <a:r>
              <a:rPr lang="ru-RU" sz="1500" b="1" dirty="0" smtClean="0">
                <a:solidFill>
                  <a:srgbClr val="CC0066"/>
                </a:solidFill>
              </a:rPr>
              <a:t>аудитории</a:t>
            </a:r>
            <a:endParaRPr lang="ru-RU" sz="1500" dirty="0">
              <a:solidFill>
                <a:srgbClr val="CC0066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87720" y="2276872"/>
            <a:ext cx="200131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500" b="1" dirty="0" smtClean="0"/>
              <a:t>У неё </a:t>
            </a:r>
            <a:r>
              <a:rPr lang="ru-RU" sz="2000" b="1" dirty="0" smtClean="0"/>
              <a:t>есть дети</a:t>
            </a:r>
            <a:endParaRPr lang="ru-RU" sz="2000" b="1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2866838" y="2307650"/>
            <a:ext cx="1531317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CC0066"/>
                </a:solidFill>
              </a:rPr>
              <a:t>52% </a:t>
            </a:r>
            <a:r>
              <a:rPr lang="ru-RU" sz="1500" b="1" dirty="0" smtClean="0">
                <a:solidFill>
                  <a:srgbClr val="CC0066"/>
                </a:solidFill>
              </a:rPr>
              <a:t>аудитории</a:t>
            </a:r>
            <a:endParaRPr lang="ru-RU" sz="1500" dirty="0">
              <a:solidFill>
                <a:srgbClr val="CC0066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5784" y="2854633"/>
            <a:ext cx="8026616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500" b="1" dirty="0" smtClean="0"/>
              <a:t>Читательница Полины </a:t>
            </a:r>
            <a:r>
              <a:rPr lang="ru-RU" sz="2000" b="1" dirty="0" smtClean="0"/>
              <a:t>городская жительница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endParaRPr lang="ru-RU" sz="1500" b="1" dirty="0"/>
          </a:p>
          <a:p>
            <a:pPr>
              <a:buClr>
                <a:srgbClr val="CC0066"/>
              </a:buClr>
              <a:buSzPct val="200000"/>
            </a:pPr>
            <a:r>
              <a:rPr lang="ru-RU" sz="1500" b="1" dirty="0" smtClean="0"/>
              <a:t>         </a:t>
            </a:r>
            <a:endParaRPr lang="ru-RU" sz="1500" b="1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5070362" y="2854633"/>
            <a:ext cx="2924262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ru-RU" b="1" dirty="0" smtClean="0">
                <a:solidFill>
                  <a:srgbClr val="CC0066"/>
                </a:solidFill>
              </a:rPr>
              <a:t>71% </a:t>
            </a:r>
            <a:r>
              <a:rPr lang="ru-RU" sz="1500" b="1" dirty="0" smtClean="0">
                <a:solidFill>
                  <a:srgbClr val="CC0066"/>
                </a:solidFill>
              </a:rPr>
              <a:t>аудитории города 100 000+</a:t>
            </a:r>
            <a:endParaRPr lang="ru-RU" sz="1500" dirty="0">
              <a:solidFill>
                <a:srgbClr val="CC0066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98250" y="3573016"/>
            <a:ext cx="6386709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500" b="1" dirty="0" smtClean="0"/>
              <a:t>Читательница Полины имеет </a:t>
            </a:r>
            <a:r>
              <a:rPr lang="ru-RU" sz="2000" b="1" dirty="0" smtClean="0"/>
              <a:t>средний достаток</a:t>
            </a: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endParaRPr lang="ru-RU" sz="1500" b="1" dirty="0"/>
          </a:p>
          <a:p>
            <a:pPr>
              <a:buClr>
                <a:srgbClr val="CC0066"/>
              </a:buClr>
              <a:buSzPct val="200000"/>
            </a:pPr>
            <a:r>
              <a:rPr lang="ru-RU" sz="1500" b="1" dirty="0" smtClean="0"/>
              <a:t>         </a:t>
            </a:r>
            <a:endParaRPr lang="ru-RU" sz="1500" b="1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5154059" y="3578190"/>
            <a:ext cx="3061800" cy="369332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pPr algn="ctr"/>
            <a:r>
              <a:rPr lang="en-US" b="1" dirty="0">
                <a:solidFill>
                  <a:srgbClr val="CC0066"/>
                </a:solidFill>
              </a:rPr>
              <a:t>4</a:t>
            </a:r>
            <a:r>
              <a:rPr lang="ru-RU" b="1" dirty="0" smtClean="0">
                <a:solidFill>
                  <a:srgbClr val="CC0066"/>
                </a:solidFill>
              </a:rPr>
              <a:t>5% </a:t>
            </a:r>
            <a:r>
              <a:rPr lang="ru-RU" sz="1500" b="1" dirty="0" smtClean="0">
                <a:solidFill>
                  <a:srgbClr val="CC0066"/>
                </a:solidFill>
              </a:rPr>
              <a:t>аудитории достаток средний</a:t>
            </a:r>
            <a:endParaRPr lang="ru-RU" sz="1500" dirty="0">
              <a:solidFill>
                <a:srgbClr val="CC0066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173162">
            <a:off x="2646874" y="4444564"/>
            <a:ext cx="2108872" cy="174825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24054">
            <a:off x="477319" y="4746516"/>
            <a:ext cx="2222116" cy="171563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07140">
            <a:off x="4633416" y="4624826"/>
            <a:ext cx="2102500" cy="17520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8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4" y="15505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Прямоугольник 28"/>
          <p:cNvSpPr/>
          <p:nvPr/>
        </p:nvSpPr>
        <p:spPr>
          <a:xfrm>
            <a:off x="103413" y="6555541"/>
            <a:ext cx="17620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*Данные </a:t>
            </a:r>
            <a:r>
              <a:rPr lang="en-US" sz="1000" b="1" dirty="0" smtClean="0"/>
              <a:t>TNS MMI </a:t>
            </a:r>
            <a:r>
              <a:rPr lang="en-US" sz="1000" b="1" dirty="0" smtClean="0"/>
              <a:t>2+3/2012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57410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2116" y="4539"/>
            <a:ext cx="493204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32048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700" b="1" dirty="0" smtClean="0">
                <a:solidFill>
                  <a:srgbClr val="CC0066"/>
                </a:solidFill>
              </a:rPr>
              <a:t>Чем увлекаются читательницы Полины</a:t>
            </a:r>
            <a:endParaRPr lang="ru-RU" sz="2700" b="1" dirty="0">
              <a:solidFill>
                <a:srgbClr val="CC0066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908720"/>
            <a:ext cx="7416824" cy="512448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endParaRPr lang="ru-RU" sz="1600" b="1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Заботятся о доме </a:t>
            </a:r>
            <a:r>
              <a:rPr lang="ru-RU" sz="2000" b="1" dirty="0">
                <a:solidFill>
                  <a:srgbClr val="CC0066"/>
                </a:solidFill>
              </a:rPr>
              <a:t>92</a:t>
            </a:r>
            <a:r>
              <a:rPr lang="ru-RU" sz="2000" b="1" dirty="0" smtClean="0">
                <a:solidFill>
                  <a:srgbClr val="CC0066"/>
                </a:solidFill>
              </a:rPr>
              <a:t>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 smtClean="0"/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Занимаются с детьми </a:t>
            </a:r>
            <a:r>
              <a:rPr lang="ru-RU" sz="2000" b="1" dirty="0">
                <a:solidFill>
                  <a:srgbClr val="CC0066"/>
                </a:solidFill>
              </a:rPr>
              <a:t>57</a:t>
            </a:r>
            <a:r>
              <a:rPr lang="ru-RU" sz="2000" b="1" dirty="0" smtClean="0">
                <a:solidFill>
                  <a:srgbClr val="CC0066"/>
                </a:solidFill>
              </a:rPr>
              <a:t>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/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Любят принимать и посещать гостей </a:t>
            </a:r>
            <a:r>
              <a:rPr lang="ru-RU" sz="2000" b="1" dirty="0">
                <a:solidFill>
                  <a:srgbClr val="CC0066"/>
                </a:solidFill>
              </a:rPr>
              <a:t>85</a:t>
            </a:r>
            <a:r>
              <a:rPr lang="ru-RU" sz="2000" b="1" dirty="0" smtClean="0">
                <a:solidFill>
                  <a:srgbClr val="CC0066"/>
                </a:solidFill>
              </a:rPr>
              <a:t>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 smtClean="0">
              <a:solidFill>
                <a:schemeClr val="tx1"/>
              </a:solidFill>
            </a:endParaRP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П</a:t>
            </a:r>
            <a:r>
              <a:rPr lang="ru-RU" sz="1600" b="1" dirty="0" smtClean="0">
                <a:solidFill>
                  <a:schemeClr val="tx1"/>
                </a:solidFill>
              </a:rPr>
              <a:t>ринимают решения о покупках продуктов питания и товаров повседневного спроса </a:t>
            </a:r>
            <a:r>
              <a:rPr lang="ru-RU" sz="2000" b="1" dirty="0" smtClean="0">
                <a:solidFill>
                  <a:srgbClr val="CC0066"/>
                </a:solidFill>
              </a:rPr>
              <a:t>40%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 smtClean="0"/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2000" b="1" dirty="0" smtClean="0">
                <a:solidFill>
                  <a:srgbClr val="CC0066"/>
                </a:solidFill>
              </a:rPr>
              <a:t>42% читательниц </a:t>
            </a:r>
            <a:r>
              <a:rPr lang="ru-RU" sz="1600" b="1" dirty="0" smtClean="0">
                <a:solidFill>
                  <a:schemeClr val="tx1"/>
                </a:solidFill>
              </a:rPr>
              <a:t>занимаются покупками лично</a:t>
            </a:r>
          </a:p>
          <a:p>
            <a:pPr>
              <a:buClr>
                <a:srgbClr val="CC0066"/>
              </a:buClr>
              <a:buSzPct val="200000"/>
            </a:pPr>
            <a:endParaRPr lang="en-US" sz="500" b="1" dirty="0" smtClean="0"/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2000" b="1" dirty="0" smtClean="0">
                <a:solidFill>
                  <a:srgbClr val="CC0066"/>
                </a:solidFill>
              </a:rPr>
              <a:t>40%</a:t>
            </a:r>
            <a:r>
              <a:rPr lang="ru-RU" sz="1600" b="1" dirty="0" smtClean="0"/>
              <a:t> </a:t>
            </a:r>
            <a:r>
              <a:rPr lang="ru-RU" sz="2000" b="1" dirty="0" smtClean="0">
                <a:solidFill>
                  <a:srgbClr val="CC0066"/>
                </a:solidFill>
              </a:rPr>
              <a:t>читательниц</a:t>
            </a:r>
            <a:r>
              <a:rPr lang="ru-RU" sz="1600" b="1" dirty="0" smtClean="0"/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покупают товары о которых знают из рекламы</a:t>
            </a:r>
          </a:p>
          <a:p>
            <a:pPr>
              <a:buClr>
                <a:srgbClr val="CC0066"/>
              </a:buClr>
              <a:buSzPct val="200000"/>
            </a:pPr>
            <a:endParaRPr lang="en-US" sz="500" b="1" dirty="0">
              <a:solidFill>
                <a:schemeClr val="tx1"/>
              </a:solidFill>
            </a:endParaRP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 smtClean="0">
                <a:solidFill>
                  <a:schemeClr val="tx1"/>
                </a:solidFill>
              </a:rPr>
              <a:t>Посещают </a:t>
            </a:r>
            <a:r>
              <a:rPr lang="ru-RU" sz="1600" b="1" dirty="0">
                <a:solidFill>
                  <a:schemeClr val="tx1"/>
                </a:solidFill>
              </a:rPr>
              <a:t>кафе и рестораны </a:t>
            </a:r>
            <a:r>
              <a:rPr lang="ru-RU" sz="2000" b="1" dirty="0">
                <a:solidFill>
                  <a:srgbClr val="CC0066"/>
                </a:solidFill>
              </a:rPr>
              <a:t>62</a:t>
            </a:r>
            <a:r>
              <a:rPr lang="ru-RU" sz="2000" b="1" dirty="0" smtClean="0">
                <a:solidFill>
                  <a:srgbClr val="CC0066"/>
                </a:solidFill>
              </a:rPr>
              <a:t>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en-US" sz="500" b="1" dirty="0" smtClean="0">
              <a:solidFill>
                <a:srgbClr val="CC0066"/>
              </a:solidFill>
            </a:endParaRP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Посещаются салоны красоты </a:t>
            </a:r>
            <a:r>
              <a:rPr lang="ru-RU" sz="2000" b="1" dirty="0">
                <a:solidFill>
                  <a:srgbClr val="CC0066"/>
                </a:solidFill>
              </a:rPr>
              <a:t>62</a:t>
            </a:r>
            <a:r>
              <a:rPr lang="ru-RU" sz="2000" b="1" dirty="0" smtClean="0">
                <a:solidFill>
                  <a:srgbClr val="CC0066"/>
                </a:solidFill>
              </a:rPr>
              <a:t>% аудитории</a:t>
            </a:r>
          </a:p>
          <a:p>
            <a:pPr>
              <a:buClr>
                <a:srgbClr val="CC0066"/>
              </a:buClr>
              <a:buSzPct val="200000"/>
            </a:pPr>
            <a:endParaRPr lang="en-US" sz="500" b="1" dirty="0" smtClean="0">
              <a:solidFill>
                <a:srgbClr val="CC0066"/>
              </a:solidFill>
            </a:endParaRP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Пользуются интернетом </a:t>
            </a:r>
            <a:r>
              <a:rPr lang="ru-RU" sz="2000" b="1" dirty="0">
                <a:solidFill>
                  <a:srgbClr val="CC0066"/>
                </a:solidFill>
              </a:rPr>
              <a:t>58</a:t>
            </a:r>
            <a:r>
              <a:rPr lang="ru-RU" sz="2000" b="1" dirty="0" smtClean="0">
                <a:solidFill>
                  <a:srgbClr val="CC0066"/>
                </a:solidFill>
              </a:rPr>
              <a:t>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>
              <a:solidFill>
                <a:srgbClr val="CC0066"/>
              </a:solidFill>
            </a:endParaRPr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 smtClean="0">
                <a:solidFill>
                  <a:schemeClr val="tx1"/>
                </a:solidFill>
              </a:rPr>
              <a:t>Заботятся о здоровье </a:t>
            </a:r>
            <a:r>
              <a:rPr lang="ru-RU" sz="2000" b="1" dirty="0" smtClean="0">
                <a:solidFill>
                  <a:srgbClr val="CC0066"/>
                </a:solidFill>
              </a:rPr>
              <a:t>85%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 smtClean="0"/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 smtClean="0">
                <a:solidFill>
                  <a:schemeClr val="tx1"/>
                </a:solidFill>
              </a:rPr>
              <a:t>Любят читать книги </a:t>
            </a:r>
            <a:r>
              <a:rPr lang="ru-RU" sz="2000" b="1" dirty="0" smtClean="0">
                <a:solidFill>
                  <a:srgbClr val="CC0066"/>
                </a:solidFill>
              </a:rPr>
              <a:t>77% читательниц,</a:t>
            </a:r>
            <a:r>
              <a:rPr lang="ru-RU" sz="2000" b="1" dirty="0" smtClean="0">
                <a:solidFill>
                  <a:schemeClr val="tx1"/>
                </a:solidFill>
              </a:rPr>
              <a:t> </a:t>
            </a:r>
            <a:r>
              <a:rPr lang="ru-RU" sz="1600" b="1" dirty="0" smtClean="0">
                <a:solidFill>
                  <a:schemeClr val="tx1"/>
                </a:solidFill>
              </a:rPr>
              <a:t>журналы </a:t>
            </a:r>
            <a:r>
              <a:rPr lang="ru-RU" sz="2000" b="1" dirty="0" smtClean="0">
                <a:solidFill>
                  <a:srgbClr val="CC0066"/>
                </a:solidFill>
              </a:rPr>
              <a:t>81% читательниц</a:t>
            </a:r>
          </a:p>
          <a:p>
            <a:pPr>
              <a:buClr>
                <a:srgbClr val="CC0066"/>
              </a:buClr>
              <a:buSzPct val="200000"/>
            </a:pPr>
            <a:endParaRPr lang="ru-RU" sz="500" b="1" dirty="0"/>
          </a:p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 smtClean="0">
                <a:solidFill>
                  <a:schemeClr val="tx1"/>
                </a:solidFill>
              </a:rPr>
              <a:t>Увлекаются рукоделием </a:t>
            </a:r>
            <a:r>
              <a:rPr lang="ru-RU" sz="2000" b="1" dirty="0" smtClean="0">
                <a:solidFill>
                  <a:srgbClr val="CC0066"/>
                </a:solidFill>
              </a:rPr>
              <a:t>52% читательниц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03413" y="6555541"/>
            <a:ext cx="176202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*Данные </a:t>
            </a:r>
            <a:r>
              <a:rPr lang="en-US" sz="1000" b="1" dirty="0" smtClean="0"/>
              <a:t>TNS MMI </a:t>
            </a:r>
            <a:r>
              <a:rPr lang="en-US" sz="1000" b="1" dirty="0" smtClean="0"/>
              <a:t>2+3/2012</a:t>
            </a:r>
            <a:endParaRPr lang="ru-RU" sz="10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58342">
            <a:off x="6925594" y="2837401"/>
            <a:ext cx="1908456" cy="234494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0349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0"/>
            <a:ext cx="493204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350993">
            <a:off x="5157528" y="3833872"/>
            <a:ext cx="3572701" cy="23809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/>
          <p:cNvSpPr txBox="1"/>
          <p:nvPr/>
        </p:nvSpPr>
        <p:spPr>
          <a:xfrm>
            <a:off x="5220072" y="2965013"/>
            <a:ext cx="2242922" cy="646331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uk-UA" dirty="0" smtClean="0">
                <a:solidFill>
                  <a:schemeClr val="bg1"/>
                </a:solidFill>
              </a:rPr>
              <a:t>Ілрваошківпаівраиар</a:t>
            </a:r>
          </a:p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7355159" cy="634082"/>
          </a:xfrm>
        </p:spPr>
        <p:txBody>
          <a:bodyPr>
            <a:normAutofit fontScale="90000"/>
          </a:bodyPr>
          <a:lstStyle/>
          <a:p>
            <a:r>
              <a:rPr lang="ru-RU" sz="2900" b="1" dirty="0" smtClean="0"/>
              <a:t/>
            </a:r>
            <a:br>
              <a:rPr lang="ru-RU" sz="2900" b="1" dirty="0" smtClean="0"/>
            </a:br>
            <a:r>
              <a:rPr lang="ru-RU" sz="2700" b="1" dirty="0" smtClean="0">
                <a:solidFill>
                  <a:srgbClr val="CC0066"/>
                </a:solidFill>
              </a:rPr>
              <a:t>Обновлённая Полина охватывает все сферы интересов современной женщины. Наполнение.</a:t>
            </a:r>
            <a:endParaRPr lang="ru-RU" sz="2700" b="1" dirty="0">
              <a:solidFill>
                <a:srgbClr val="CC0066"/>
              </a:solidFill>
            </a:endParaRPr>
          </a:p>
        </p:txBody>
      </p:sp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359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237077" y="1270219"/>
            <a:ext cx="4104456" cy="338554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Уроки моды, советы стилиста, </a:t>
            </a:r>
            <a:r>
              <a:rPr lang="ru-RU" sz="1600" b="1" dirty="0" smtClean="0">
                <a:solidFill>
                  <a:schemeClr val="tx1"/>
                </a:solidFill>
              </a:rPr>
              <a:t>пошагово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971600" y="1738254"/>
            <a:ext cx="5039246" cy="584775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Всё о питании, фитнесе, релаксации, здоровье, хорошем самочувствии, диетах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807804" y="2349818"/>
            <a:ext cx="4866580" cy="338554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Психология отношений, горячие </a:t>
            </a:r>
            <a:r>
              <a:rPr lang="ru-RU" sz="1600" b="1" dirty="0" smtClean="0">
                <a:solidFill>
                  <a:schemeClr val="tx1"/>
                </a:solidFill>
              </a:rPr>
              <a:t>темы,  тесты</a:t>
            </a:r>
            <a:endParaRPr lang="ru-RU" sz="1600" b="1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87524" y="2760344"/>
            <a:ext cx="7236804" cy="830997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 smtClean="0">
                <a:solidFill>
                  <a:schemeClr val="tx1"/>
                </a:solidFill>
              </a:rPr>
              <a:t>«Успеть </a:t>
            </a:r>
            <a:r>
              <a:rPr lang="ru-RU" sz="1600" b="1" dirty="0">
                <a:solidFill>
                  <a:schemeClr val="tx1"/>
                </a:solidFill>
              </a:rPr>
              <a:t>всё!» </a:t>
            </a:r>
            <a:r>
              <a:rPr lang="ru-RU" sz="1600" b="1" dirty="0" smtClean="0">
                <a:solidFill>
                  <a:schemeClr val="tx1"/>
                </a:solidFill>
              </a:rPr>
              <a:t>Уникальный </a:t>
            </a:r>
            <a:r>
              <a:rPr lang="ru-RU" sz="1600" b="1" dirty="0">
                <a:solidFill>
                  <a:schemeClr val="tx1"/>
                </a:solidFill>
              </a:rPr>
              <a:t>обзор всех новинок, которые способны сделать ежедневные заботы женщины лёгкими и комфортными без ущерба для качества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755265" y="3707715"/>
            <a:ext cx="4980682" cy="584775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Семья и дети</a:t>
            </a:r>
            <a:r>
              <a:rPr lang="en-US" sz="1600" b="1" dirty="0">
                <a:solidFill>
                  <a:schemeClr val="tx1"/>
                </a:solidFill>
              </a:rPr>
              <a:t>:</a:t>
            </a:r>
            <a:r>
              <a:rPr lang="ru-RU" sz="1600" b="1" dirty="0">
                <a:solidFill>
                  <a:schemeClr val="tx1"/>
                </a:solidFill>
              </a:rPr>
              <a:t> развивающие </a:t>
            </a:r>
            <a:r>
              <a:rPr lang="ru-RU" sz="1600" b="1" dirty="0" smtClean="0">
                <a:solidFill>
                  <a:schemeClr val="tx1"/>
                </a:solidFill>
              </a:rPr>
              <a:t>методики, игры,  </a:t>
            </a:r>
            <a:r>
              <a:rPr lang="ru-RU" sz="1600" b="1" dirty="0">
                <a:solidFill>
                  <a:schemeClr val="tx1"/>
                </a:solidFill>
              </a:rPr>
              <a:t>советы специалистов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971600" y="5106733"/>
            <a:ext cx="3672408" cy="338554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Дом, интерьер, рукоделие</a:t>
            </a:r>
            <a:r>
              <a:rPr lang="en-US" sz="1600" b="1" dirty="0">
                <a:solidFill>
                  <a:schemeClr val="tx1"/>
                </a:solidFill>
              </a:rPr>
              <a:t> </a:t>
            </a:r>
            <a:r>
              <a:rPr lang="ru-RU" sz="1600" b="1" dirty="0">
                <a:solidFill>
                  <a:schemeClr val="tx1"/>
                </a:solidFill>
              </a:rPr>
              <a:t>и хобби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287524" y="4424296"/>
            <a:ext cx="3672408" cy="584775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Секреты звёзд и реальные истории из жизни 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398766" y="5589240"/>
            <a:ext cx="3672408" cy="584775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Беседка</a:t>
            </a:r>
            <a:r>
              <a:rPr lang="en-US" sz="1600" b="1" dirty="0">
                <a:solidFill>
                  <a:schemeClr val="tx1"/>
                </a:solidFill>
              </a:rPr>
              <a:t>: </a:t>
            </a:r>
            <a:r>
              <a:rPr lang="ru-RU" sz="1600" b="1" dirty="0">
                <a:solidFill>
                  <a:schemeClr val="tx1"/>
                </a:solidFill>
              </a:rPr>
              <a:t>уютное место для общения читательниц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4644008" y="6021288"/>
            <a:ext cx="3672408" cy="584775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marL="285750" indent="-285750">
              <a:buClr>
                <a:srgbClr val="CC0066"/>
              </a:buClr>
              <a:buSzPct val="200000"/>
              <a:buFont typeface="Courier New" pitchFamily="49" charset="0"/>
              <a:buChar char="o"/>
            </a:pPr>
            <a:r>
              <a:rPr lang="ru-RU" sz="1600" b="1" dirty="0">
                <a:solidFill>
                  <a:schemeClr val="tx1"/>
                </a:solidFill>
              </a:rPr>
              <a:t>Масса интерактива, разнообразные </a:t>
            </a:r>
            <a:r>
              <a:rPr lang="ru-RU" sz="1600" b="1" dirty="0" smtClean="0">
                <a:solidFill>
                  <a:schemeClr val="tx1"/>
                </a:solidFill>
              </a:rPr>
              <a:t>конкурсы </a:t>
            </a:r>
            <a:r>
              <a:rPr lang="ru-RU" sz="1600" b="1" dirty="0">
                <a:solidFill>
                  <a:schemeClr val="tx1"/>
                </a:solidFill>
              </a:rPr>
              <a:t>и подарки</a:t>
            </a:r>
            <a:endParaRPr lang="ru-RU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42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192116" y="4539"/>
            <a:ext cx="493204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692696"/>
            <a:ext cx="6696744" cy="432048"/>
          </a:xfrm>
        </p:spPr>
        <p:txBody>
          <a:bodyPr>
            <a:normAutofit fontScale="90000"/>
          </a:bodyPr>
          <a:lstStyle/>
          <a:p>
            <a:r>
              <a:rPr lang="en-US" sz="2900" b="1" dirty="0"/>
              <a:t/>
            </a:r>
            <a:br>
              <a:rPr lang="en-US" sz="2900" b="1" dirty="0"/>
            </a:br>
            <a:r>
              <a:rPr lang="ru-RU" sz="2900" b="1" dirty="0" smtClean="0">
                <a:solidFill>
                  <a:srgbClr val="CC0066"/>
                </a:solidFill>
              </a:rPr>
              <a:t>Полина – любимый и необходимый журнал!</a:t>
            </a:r>
            <a:br>
              <a:rPr lang="ru-RU" sz="2900" b="1" dirty="0" smtClean="0">
                <a:solidFill>
                  <a:srgbClr val="CC0066"/>
                </a:solidFill>
              </a:rPr>
            </a:br>
            <a:endParaRPr lang="ru-RU" sz="1600" b="1" dirty="0">
              <a:solidFill>
                <a:srgbClr val="CC0066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39552" y="1729259"/>
            <a:ext cx="7632848" cy="3416320"/>
          </a:xfrm>
          <a:prstGeom prst="rect">
            <a:avLst/>
          </a:prstGeom>
        </p:spPr>
        <p:style>
          <a:lnRef idx="0">
            <a:schemeClr val="accent1"/>
          </a:lnRef>
          <a:fillRef idx="1001">
            <a:schemeClr val="l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CC0066"/>
                </a:solidFill>
              </a:rPr>
              <a:t>61% </a:t>
            </a:r>
            <a:r>
              <a:rPr lang="ru-RU" sz="1600" b="1" dirty="0" smtClean="0">
                <a:solidFill>
                  <a:schemeClr val="tx1"/>
                </a:solidFill>
              </a:rPr>
              <a:t>читает более половины номеров Полины</a:t>
            </a:r>
          </a:p>
          <a:p>
            <a:endParaRPr lang="ru-RU" sz="500" b="1" dirty="0" smtClean="0">
              <a:solidFill>
                <a:schemeClr val="tx1"/>
              </a:solidFill>
            </a:endParaRPr>
          </a:p>
          <a:p>
            <a:r>
              <a:rPr lang="ru-RU" sz="2000" b="1" dirty="0" smtClean="0">
                <a:solidFill>
                  <a:srgbClr val="CC0066"/>
                </a:solidFill>
              </a:rPr>
              <a:t>60% </a:t>
            </a:r>
            <a:r>
              <a:rPr lang="ru-RU" sz="1600" b="1" dirty="0" smtClean="0">
                <a:solidFill>
                  <a:schemeClr val="tx1"/>
                </a:solidFill>
              </a:rPr>
              <a:t>покупают журнал лично</a:t>
            </a:r>
          </a:p>
          <a:p>
            <a:endParaRPr lang="ru-RU" sz="500" b="1" dirty="0" smtClean="0">
              <a:solidFill>
                <a:schemeClr val="tx1"/>
              </a:solidFill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У Полины стабильная аудитория читателей</a:t>
            </a:r>
            <a:r>
              <a:rPr lang="en-US" sz="1600" b="1" dirty="0" smtClean="0">
                <a:solidFill>
                  <a:schemeClr val="tx1"/>
                </a:solidFill>
              </a:rPr>
              <a:t>:</a:t>
            </a:r>
            <a:r>
              <a:rPr lang="en-US" sz="2000" b="1" dirty="0">
                <a:solidFill>
                  <a:srgbClr val="CC0066"/>
                </a:solidFill>
              </a:rPr>
              <a:t> </a:t>
            </a:r>
            <a:r>
              <a:rPr lang="en-US" sz="2000" b="1" dirty="0" smtClean="0">
                <a:solidFill>
                  <a:srgbClr val="CC0066"/>
                </a:solidFill>
              </a:rPr>
              <a:t>160</a:t>
            </a:r>
            <a:r>
              <a:rPr lang="en-US" sz="2000" b="1" dirty="0" smtClean="0">
                <a:solidFill>
                  <a:srgbClr val="CC0066"/>
                </a:solidFill>
                <a:sym typeface="Wingdings" pitchFamily="2" charset="2"/>
              </a:rPr>
              <a:t> </a:t>
            </a:r>
            <a:r>
              <a:rPr lang="en-US" sz="2000" b="1" dirty="0">
                <a:solidFill>
                  <a:srgbClr val="CC0066"/>
                </a:solidFill>
                <a:sym typeface="Wingdings" pitchFamily="2" charset="2"/>
              </a:rPr>
              <a:t>1</a:t>
            </a:r>
            <a:r>
              <a:rPr lang="en-US" sz="2000" b="1" dirty="0" smtClean="0">
                <a:solidFill>
                  <a:srgbClr val="CC0066"/>
                </a:solidFill>
                <a:sym typeface="Wingdings" pitchFamily="2" charset="2"/>
              </a:rPr>
              <a:t>00</a:t>
            </a:r>
            <a:r>
              <a:rPr lang="ru-RU" sz="2000" b="1" dirty="0" smtClean="0">
                <a:solidFill>
                  <a:srgbClr val="CC0066"/>
                </a:solidFill>
                <a:sym typeface="Wingdings" pitchFamily="2" charset="2"/>
              </a:rPr>
              <a:t> человек </a:t>
            </a:r>
            <a:r>
              <a:rPr lang="ru-RU" sz="1600" b="1" dirty="0" smtClean="0">
                <a:solidFill>
                  <a:schemeClr val="tx1"/>
                </a:solidFill>
                <a:sym typeface="Wingdings" pitchFamily="2" charset="2"/>
              </a:rPr>
              <a:t>читают один номер*</a:t>
            </a:r>
          </a:p>
          <a:p>
            <a:endParaRPr lang="ru-RU" sz="500" b="1" dirty="0">
              <a:solidFill>
                <a:schemeClr val="tx1"/>
              </a:solidFill>
            </a:endParaRPr>
          </a:p>
          <a:p>
            <a:r>
              <a:rPr lang="ru-RU" sz="1600" b="1" dirty="0" smtClean="0">
                <a:solidFill>
                  <a:schemeClr val="tx1"/>
                </a:solidFill>
              </a:rPr>
              <a:t>У Полины своя, сложившаяся аудитория. Это близкий читательнице, давно знакомый и любимый журнал. Полина – лучшая подруга, советчица, необходимая в самых разных жизненных ситуациях. К её мнению прислушиваются, ей верят и ждут с нетерпением каждый новый номер.</a:t>
            </a:r>
            <a:endParaRPr lang="en-US" sz="1600" b="1" dirty="0" smtClean="0">
              <a:solidFill>
                <a:schemeClr val="tx1"/>
              </a:solidFill>
            </a:endParaRPr>
          </a:p>
          <a:p>
            <a:endParaRPr lang="en-US" sz="1600" b="1" dirty="0">
              <a:solidFill>
                <a:schemeClr val="tx1"/>
              </a:solidFill>
            </a:endParaRPr>
          </a:p>
          <a:p>
            <a:endParaRPr lang="ru-RU" sz="1600" b="1" dirty="0" smtClean="0">
              <a:solidFill>
                <a:schemeClr val="tx1"/>
              </a:solidFill>
            </a:endParaRPr>
          </a:p>
          <a:p>
            <a:endParaRPr lang="ru-RU" sz="500" b="1" dirty="0">
              <a:solidFill>
                <a:schemeClr val="tx1"/>
              </a:solidFill>
            </a:endParaRPr>
          </a:p>
          <a:p>
            <a:pPr algn="ctr"/>
            <a:r>
              <a:rPr lang="ru-RU" sz="2400" b="1" dirty="0" smtClean="0">
                <a:solidFill>
                  <a:srgbClr val="CC0066"/>
                </a:solidFill>
              </a:rPr>
              <a:t>Мы любим и ценим своих читательниц. </a:t>
            </a:r>
          </a:p>
        </p:txBody>
      </p:sp>
      <p:pic>
        <p:nvPicPr>
          <p:cNvPr id="5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334" y="0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103413" y="6555541"/>
            <a:ext cx="173637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000" b="1" dirty="0" smtClean="0"/>
              <a:t>*Данные </a:t>
            </a:r>
            <a:r>
              <a:rPr lang="en-US" sz="1000" b="1" dirty="0" smtClean="0"/>
              <a:t>TNS MMI 2+3 2012</a:t>
            </a:r>
            <a:endParaRPr lang="ru-RU" sz="1000" dirty="0"/>
          </a:p>
        </p:txBody>
      </p:sp>
    </p:spTree>
    <p:extLst>
      <p:ext uri="{BB962C8B-B14F-4D97-AF65-F5344CB8AC3E}">
        <p14:creationId xmlns:p14="http://schemas.microsoft.com/office/powerpoint/2010/main" val="158131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11960" y="0"/>
            <a:ext cx="4932040" cy="6858000"/>
          </a:xfrm>
          <a:prstGeom prst="rect">
            <a:avLst/>
          </a:prstGeom>
          <a:noFill/>
          <a:ln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Rectangle 14"/>
          <p:cNvSpPr/>
          <p:nvPr/>
        </p:nvSpPr>
        <p:spPr>
          <a:xfrm>
            <a:off x="5148064" y="2852936"/>
            <a:ext cx="2016224" cy="738664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800" dirty="0">
                <a:solidFill>
                  <a:schemeClr val="bg1"/>
                </a:solidFill>
                <a:latin typeface="+mn-lt"/>
              </a:rPr>
              <a:t>и.о. Директора по продаже рекламы</a:t>
            </a:r>
          </a:p>
          <a:p>
            <a:pPr>
              <a:defRPr/>
            </a:pPr>
            <a:r>
              <a:rPr lang="uk-UA" sz="1000" dirty="0">
                <a:solidFill>
                  <a:schemeClr val="bg1"/>
                </a:solidFill>
                <a:latin typeface="+mn-lt"/>
              </a:rPr>
              <a:t>Ольга Мотрий</a:t>
            </a:r>
          </a:p>
          <a:p>
            <a:pPr>
              <a:defRPr/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Olga.Motriy@</a:t>
            </a:r>
            <a:endParaRPr lang="ru-RU" sz="800" dirty="0">
              <a:solidFill>
                <a:schemeClr val="bg1"/>
              </a:solidFill>
              <a:latin typeface="+mn-lt"/>
            </a:endParaRPr>
          </a:p>
          <a:p>
            <a:pPr>
              <a:defRPr/>
            </a:pPr>
            <a:r>
              <a:rPr lang="en-US" sz="800" dirty="0">
                <a:solidFill>
                  <a:schemeClr val="bg1"/>
                </a:solidFill>
                <a:latin typeface="+mn-lt"/>
              </a:rPr>
              <a:t>edipresse.com.ua</a:t>
            </a:r>
          </a:p>
          <a:p>
            <a:pPr>
              <a:defRPr/>
            </a:pPr>
            <a:r>
              <a:rPr lang="uk-UA" sz="800" dirty="0">
                <a:solidFill>
                  <a:schemeClr val="bg1"/>
                </a:solidFill>
                <a:latin typeface="+mn-lt"/>
              </a:rPr>
              <a:t>моб. 067246 35 54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395536" y="2690267"/>
            <a:ext cx="8064895" cy="78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500" b="1" dirty="0" smtClean="0">
                <a:solidFill>
                  <a:srgbClr val="CC0066"/>
                </a:solidFill>
              </a:rPr>
              <a:t>БУДЕМ РАДЫ </a:t>
            </a:r>
            <a:r>
              <a:rPr lang="ru-RU" sz="4500" b="1" dirty="0" smtClean="0">
                <a:solidFill>
                  <a:srgbClr val="CC0066"/>
                </a:solidFill>
              </a:rPr>
              <a:t>СОТРУДНИЧАТЬ</a:t>
            </a:r>
            <a:r>
              <a:rPr lang="en-US" sz="4500" b="1" dirty="0" smtClean="0">
                <a:solidFill>
                  <a:srgbClr val="CC0066"/>
                </a:solidFill>
              </a:rPr>
              <a:t>!</a:t>
            </a:r>
            <a:endParaRPr lang="ru-RU" sz="4500" b="1" dirty="0">
              <a:solidFill>
                <a:srgbClr val="CC0066"/>
              </a:solidFill>
            </a:endParaRPr>
          </a:p>
        </p:txBody>
      </p:sp>
      <p:pic>
        <p:nvPicPr>
          <p:cNvPr id="12" name="Picture 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619672" cy="735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249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1569</TotalTime>
  <Words>689</Words>
  <Application>Microsoft Office PowerPoint</Application>
  <PresentationFormat>Экран (4:3)</PresentationFormat>
  <Paragraphs>145</Paragraphs>
  <Slides>8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Журнал «Полина» - радость каждый день!</vt:lpstr>
      <vt:lpstr>Наши читательницы  Какие они?</vt:lpstr>
      <vt:lpstr> Полина. Демографический портрет </vt:lpstr>
      <vt:lpstr> Чем увлекаются читательницы Полины</vt:lpstr>
      <vt:lpstr> Обновлённая Полина охватывает все сферы интересов современной женщины. Наполнение.</vt:lpstr>
      <vt:lpstr> Полина – любимый и необходимый журнал! </vt:lpstr>
      <vt:lpstr>Презентация PowerPoint</vt:lpstr>
    </vt:vector>
  </TitlesOfParts>
  <Company>Edipresse Ukraine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 Bolsunovskaya</dc:creator>
  <cp:lastModifiedBy>Lidiya Bilan</cp:lastModifiedBy>
  <cp:revision>216</cp:revision>
  <cp:lastPrinted>2013-01-23T14:34:46Z</cp:lastPrinted>
  <dcterms:created xsi:type="dcterms:W3CDTF">2011-09-05T07:46:54Z</dcterms:created>
  <dcterms:modified xsi:type="dcterms:W3CDTF">2013-02-06T10:21:07Z</dcterms:modified>
</cp:coreProperties>
</file>