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6"/>
  </p:notesMasterIdLst>
  <p:sldIdLst>
    <p:sldId id="334" r:id="rId2"/>
    <p:sldId id="348" r:id="rId3"/>
    <p:sldId id="350" r:id="rId4"/>
    <p:sldId id="338" r:id="rId5"/>
    <p:sldId id="347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09" r:id="rId14"/>
    <p:sldId id="310" r:id="rId15"/>
    <p:sldId id="346" r:id="rId16"/>
    <p:sldId id="321" r:id="rId17"/>
    <p:sldId id="323" r:id="rId18"/>
    <p:sldId id="351" r:id="rId19"/>
    <p:sldId id="327" r:id="rId20"/>
    <p:sldId id="328" r:id="rId21"/>
    <p:sldId id="330" r:id="rId22"/>
    <p:sldId id="331" r:id="rId23"/>
    <p:sldId id="352" r:id="rId24"/>
    <p:sldId id="265" r:id="rId25"/>
  </p:sldIdLst>
  <p:sldSz cx="9144000" cy="6858000" type="screen4x3"/>
  <p:notesSz cx="6810375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E2D0B8"/>
    <a:srgbClr val="C1926B"/>
    <a:srgbClr val="D4B398"/>
    <a:srgbClr val="990033"/>
    <a:srgbClr val="FF9900"/>
    <a:srgbClr val="CCCCFF"/>
    <a:srgbClr val="000000"/>
    <a:srgbClr val="2B30F9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25E5076-3810-47DD-B79F-674D7AD40C01}" styleName="Темный стиль 1 -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Темный стиль 1 -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72" autoAdjust="0"/>
  </p:normalViewPr>
  <p:slideViewPr>
    <p:cSldViewPr>
      <p:cViewPr>
        <p:scale>
          <a:sx n="95" d="100"/>
          <a:sy n="95" d="100"/>
        </p:scale>
        <p:origin x="-450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Доход %</a:t>
            </a:r>
          </a:p>
        </c:rich>
      </c:tx>
      <c:layout>
        <c:manualLayout>
          <c:xMode val="edge"/>
          <c:yMode val="edge"/>
          <c:x val="0.28721552082714363"/>
          <c:y val="2.346739390408024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5624894369291717"/>
          <c:y val="7.4943703054392671E-2"/>
          <c:w val="0.76668128313121986"/>
          <c:h val="0.8980829745655682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 %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25"/>
          <c:dPt>
            <c:idx val="0"/>
            <c:bubble3D val="0"/>
            <c:explosion val="11"/>
          </c:dPt>
          <c:dPt>
            <c:idx val="1"/>
            <c:bubble3D val="0"/>
            <c:explosion val="4"/>
          </c:dPt>
          <c:dPt>
            <c:idx val="2"/>
            <c:bubble3D val="0"/>
            <c:explosion val="5"/>
          </c:dPt>
          <c:dPt>
            <c:idx val="3"/>
            <c:bubble3D val="0"/>
            <c:explosion val="7"/>
          </c:dPt>
          <c:dLbls>
            <c:dLbl>
              <c:idx val="0"/>
              <c:layout>
                <c:manualLayout>
                  <c:x val="0.10631363152337332"/>
                  <c:y val="5.7429755515502168E-2"/>
                </c:manualLayout>
              </c:layout>
              <c:tx>
                <c:rich>
                  <a:bodyPr/>
                  <a:lstStyle/>
                  <a:p>
                    <a:pPr>
                      <a:defRPr sz="800" b="1">
                        <a:solidFill>
                          <a:srgbClr val="800000"/>
                        </a:solidFill>
                      </a:defRPr>
                    </a:pPr>
                    <a:r>
                      <a:rPr lang="ru-RU" sz="800" b="1" dirty="0" smtClean="0">
                        <a:solidFill>
                          <a:srgbClr val="800000"/>
                        </a:solidFill>
                      </a:rPr>
                      <a:t>Высокий </a:t>
                    </a:r>
                    <a:r>
                      <a:rPr lang="en-US" sz="800" b="1" dirty="0" smtClean="0">
                        <a:solidFill>
                          <a:srgbClr val="800000"/>
                        </a:solidFill>
                      </a:rPr>
                      <a:t>0,8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990750577289141"/>
                  <c:y val="-4.398129049864502E-3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Выше среднего  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43,4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6578725241273543"/>
                  <c:y val="-0.12146881130234244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Высокий</a:t>
                    </a:r>
                  </a:p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40,2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0772250203707399"/>
                  <c:y val="0.18597861685551542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Ниже среднего 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11,8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Лист1!$A$2:$A$5</c:f>
              <c:strCache>
                <c:ptCount val="4"/>
                <c:pt idx="0">
                  <c:v>Высокий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Ниже среднего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0.8</c:v>
                </c:pt>
                <c:pt idx="1">
                  <c:v>43.4</c:v>
                </c:pt>
                <c:pt idx="2">
                  <c:v>40.200000000000003</c:v>
                </c:pt>
                <c:pt idx="3">
                  <c:v>11.8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69">
          <a:noFill/>
        </a:ln>
      </c:spPr>
    </c:plotArea>
    <c:plotVisOnly val="1"/>
    <c:dispBlanksAs val="gap"/>
    <c:showDLblsOverMax val="0"/>
  </c:chart>
  <c:txPr>
    <a:bodyPr/>
    <a:lstStyle/>
    <a:p>
      <a:pPr>
        <a:defRPr sz="1796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100" b="1" i="0" u="none" strike="noStrike" kern="1200" baseline="0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 smtClean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Статус %</a:t>
            </a:r>
            <a:endParaRPr lang="ru-RU" sz="1200" b="1" i="0" u="none" strike="noStrike" kern="1200" baseline="0" dirty="0">
              <a:solidFill>
                <a:srgbClr val="D4B398"/>
              </a:solidFill>
              <a:effectLst/>
              <a:latin typeface="Bookman Old Style" pitchFamily="18" charset="0"/>
              <a:ea typeface="+mn-ea"/>
              <a:cs typeface="+mn-cs"/>
            </a:endParaRPr>
          </a:p>
        </c:rich>
      </c:tx>
      <c:layout>
        <c:manualLayout>
          <c:xMode val="edge"/>
          <c:yMode val="edge"/>
          <c:x val="0.16675014249989584"/>
          <c:y val="8.469056940889091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6188944074298406"/>
          <c:y val="0.13380958868030771"/>
          <c:w val="0.74598602866949326"/>
          <c:h val="0.83891162393628127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25"/>
          <c:dPt>
            <c:idx val="0"/>
            <c:bubble3D val="0"/>
            <c:explosion val="13"/>
          </c:dPt>
          <c:dPt>
            <c:idx val="1"/>
            <c:bubble3D val="0"/>
            <c:explosion val="8"/>
          </c:dPt>
          <c:dPt>
            <c:idx val="2"/>
            <c:bubble3D val="0"/>
            <c:explosion val="4"/>
          </c:dPt>
          <c:dPt>
            <c:idx val="3"/>
            <c:bubble3D val="0"/>
            <c:explosion val="5"/>
          </c:dPt>
          <c:dPt>
            <c:idx val="4"/>
            <c:bubble3D val="0"/>
            <c:explosion val="3"/>
          </c:dPt>
          <c:dPt>
            <c:idx val="5"/>
            <c:bubble3D val="0"/>
            <c:explosion val="7"/>
          </c:dPt>
          <c:dPt>
            <c:idx val="6"/>
            <c:bubble3D val="0"/>
            <c:explosion val="9"/>
          </c:dPt>
          <c:dLbls>
            <c:dLbl>
              <c:idx val="0"/>
              <c:layout>
                <c:manualLayout>
                  <c:x val="-9.6819866747425806E-2"/>
                  <c:y val="-8.2303898863853083E-3"/>
                </c:manualLayout>
              </c:layout>
              <c:tx>
                <c:rich>
                  <a:bodyPr/>
                  <a:lstStyle/>
                  <a:p>
                    <a:pPr>
                      <a:defRPr sz="800" b="1">
                        <a:solidFill>
                          <a:srgbClr val="800000"/>
                        </a:solidFill>
                      </a:defRPr>
                    </a:pPr>
                    <a:r>
                      <a:rPr lang="ru-RU" sz="800" b="1" dirty="0" smtClean="0">
                        <a:solidFill>
                          <a:srgbClr val="800000"/>
                        </a:solidFill>
                      </a:rPr>
                      <a:t>Предприниматели </a:t>
                    </a:r>
                  </a:p>
                  <a:p>
                    <a:pPr>
                      <a:defRPr sz="800" b="1">
                        <a:solidFill>
                          <a:srgbClr val="800000"/>
                        </a:solidFill>
                      </a:defRPr>
                    </a:pPr>
                    <a:r>
                      <a:rPr lang="en-US" sz="800" b="1" dirty="0" smtClean="0">
                        <a:solidFill>
                          <a:srgbClr val="800000"/>
                        </a:solidFill>
                      </a:rPr>
                      <a:t>4,7</a:t>
                    </a:r>
                    <a:endParaRPr lang="en-US" sz="8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8.0903856248738068E-2"/>
                  <c:y val="-3.7906438165817506E-2"/>
                </c:manualLayout>
              </c:layout>
              <c:tx>
                <c:rich>
                  <a:bodyPr/>
                  <a:lstStyle/>
                  <a:p>
                    <a:pPr>
                      <a:defRPr sz="800" b="1">
                        <a:solidFill>
                          <a:srgbClr val="800000"/>
                        </a:solidFill>
                      </a:defRPr>
                    </a:pPr>
                    <a:r>
                      <a:rPr lang="ru-RU" sz="800" b="1" dirty="0" smtClean="0">
                        <a:solidFill>
                          <a:srgbClr val="800000"/>
                        </a:solidFill>
                      </a:rPr>
                      <a:t>Руководители</a:t>
                    </a:r>
                  </a:p>
                  <a:p>
                    <a:pPr>
                      <a:defRPr sz="800" b="1">
                        <a:solidFill>
                          <a:srgbClr val="800000"/>
                        </a:solidFill>
                      </a:defRPr>
                    </a:pPr>
                    <a:r>
                      <a:rPr lang="ru-RU" sz="800" b="1" dirty="0" smtClean="0">
                        <a:solidFill>
                          <a:srgbClr val="800000"/>
                        </a:solidFill>
                      </a:rPr>
                      <a:t> </a:t>
                    </a:r>
                    <a:r>
                      <a:rPr lang="en-US" sz="800" b="1" dirty="0" smtClean="0">
                        <a:solidFill>
                          <a:srgbClr val="800000"/>
                        </a:solidFill>
                      </a:rPr>
                      <a:t>7,1</a:t>
                    </a:r>
                    <a:endParaRPr lang="en-US" sz="8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22093087848120235"/>
                  <c:y val="-1.7210703830262293E-3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Рабочие 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21,3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11370143347466181"/>
                  <c:y val="-0.12556721067306034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Служащие </a:t>
                    </a:r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7,1</a:t>
                    </a:r>
                    <a:endParaRPr lang="en-US" sz="8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5745085171415063"/>
                  <c:y val="-0.21058253093586787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Специалисты 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21,3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069937411669695"/>
                  <c:y val="0.10021960057760947"/>
                </c:manualLayout>
              </c:layout>
              <c:tx>
                <c:rich>
                  <a:bodyPr/>
                  <a:lstStyle/>
                  <a:p>
                    <a:r>
                      <a:rPr lang="ru-RU" sz="800" b="1" smtClean="0">
                        <a:solidFill>
                          <a:schemeClr val="tx1"/>
                        </a:solidFill>
                      </a:rPr>
                      <a:t>Домохозяйки/молодые мамы </a:t>
                    </a:r>
                    <a:r>
                      <a:rPr lang="en-US" sz="800" b="1" smtClean="0">
                        <a:solidFill>
                          <a:schemeClr val="tx1"/>
                        </a:solidFill>
                      </a:rPr>
                      <a:t>14,9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3854908136482941"/>
                  <c:y val="0.14860002361296534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Пенсионеры</a:t>
                    </a:r>
                    <a:r>
                      <a:rPr lang="ru-RU" sz="800" b="1" baseline="0" dirty="0" smtClean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9,4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Лист1!$A$2:$A$8</c:f>
              <c:strCache>
                <c:ptCount val="7"/>
                <c:pt idx="0">
                  <c:v>Предпринематели</c:v>
                </c:pt>
                <c:pt idx="1">
                  <c:v>Рукводители</c:v>
                </c:pt>
                <c:pt idx="2">
                  <c:v>Специалисты</c:v>
                </c:pt>
                <c:pt idx="3">
                  <c:v>Служащие</c:v>
                </c:pt>
                <c:pt idx="4">
                  <c:v>Рабочие</c:v>
                </c:pt>
                <c:pt idx="5">
                  <c:v>Домохозяйки/молодые мамы</c:v>
                </c:pt>
                <c:pt idx="6">
                  <c:v>Пенсионеры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4.7</c:v>
                </c:pt>
                <c:pt idx="1">
                  <c:v>7.1</c:v>
                </c:pt>
                <c:pt idx="2">
                  <c:v>21.3</c:v>
                </c:pt>
                <c:pt idx="3">
                  <c:v>7.1</c:v>
                </c:pt>
                <c:pt idx="4">
                  <c:v>21.3</c:v>
                </c:pt>
                <c:pt idx="5">
                  <c:v>14.9</c:v>
                </c:pt>
                <c:pt idx="6">
                  <c:v>9.4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0">
          <a:noFill/>
        </a:ln>
      </c:spPr>
    </c:plotArea>
    <c:plotVisOnly val="1"/>
    <c:dispBlanksAs val="gap"/>
    <c:showDLblsOverMax val="0"/>
  </c:chart>
  <c:txPr>
    <a:bodyPr/>
    <a:lstStyle/>
    <a:p>
      <a:pPr>
        <a:defRPr sz="1801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5237579572330449E-2"/>
          <c:y val="9.8282788840455645E-2"/>
          <c:w val="0.85256535823504986"/>
          <c:h val="0.9017173736985123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25"/>
          <c:dPt>
            <c:idx val="0"/>
            <c:bubble3D val="0"/>
            <c:explosion val="14"/>
          </c:dPt>
          <c:dPt>
            <c:idx val="1"/>
            <c:bubble3D val="0"/>
            <c:explosion val="8"/>
          </c:dPt>
          <c:dPt>
            <c:idx val="2"/>
            <c:bubble3D val="0"/>
            <c:explosion val="5"/>
          </c:dPt>
          <c:dPt>
            <c:idx val="3"/>
            <c:bubble3D val="0"/>
            <c:explosion val="14"/>
          </c:dPt>
          <c:dPt>
            <c:idx val="4"/>
            <c:bubble3D val="0"/>
            <c:explosion val="10"/>
          </c:dPt>
          <c:dLbls>
            <c:dLbl>
              <c:idx val="0"/>
              <c:layout>
                <c:manualLayout>
                  <c:x val="-0.16430009238739554"/>
                  <c:y val="0.20091081909866976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20-29 лет</a:t>
                    </a:r>
                  </a:p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20,3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30-39 лет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22,4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6057404879809589"/>
                  <c:y val="-0.23936964520282061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40-54</a:t>
                    </a:r>
                    <a:r>
                      <a:rPr lang="ru-RU" sz="800" b="1" baseline="0" dirty="0" smtClean="0">
                        <a:solidFill>
                          <a:schemeClr val="tx1"/>
                        </a:solidFill>
                      </a:rPr>
                      <a:t> года </a:t>
                    </a:r>
                  </a:p>
                  <a:p>
                    <a:r>
                      <a:rPr lang="ru-RU" sz="800" b="1" baseline="0" dirty="0" smtClean="0">
                        <a:solidFill>
                          <a:schemeClr val="tx1"/>
                        </a:solidFill>
                      </a:rPr>
                      <a:t>36,1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8646758547295914"/>
                  <c:y val="0.15984394271756924"/>
                </c:manualLayout>
              </c:layout>
              <c:tx>
                <c:rich>
                  <a:bodyPr/>
                  <a:lstStyle/>
                  <a:p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55-65</a:t>
                    </a:r>
                    <a:r>
                      <a:rPr lang="ru-RU" sz="800" b="1" baseline="0" dirty="0" smtClean="0">
                        <a:solidFill>
                          <a:schemeClr val="tx1"/>
                        </a:solidFill>
                      </a:rPr>
                      <a:t> лет </a:t>
                    </a:r>
                  </a:p>
                  <a:p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13,4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7779645275669015E-2"/>
                  <c:y val="0.11210110641301294"/>
                </c:manualLayout>
              </c:layout>
              <c:tx>
                <c:rich>
                  <a:bodyPr/>
                  <a:lstStyle/>
                  <a:p>
                    <a:pPr>
                      <a:defRPr sz="800" b="1">
                        <a:solidFill>
                          <a:schemeClr val="tx1"/>
                        </a:solidFill>
                      </a:defRPr>
                    </a:pPr>
                    <a:r>
                      <a:rPr lang="ru-RU" sz="800" b="1" dirty="0" smtClean="0">
                        <a:solidFill>
                          <a:schemeClr val="tx1"/>
                        </a:solidFill>
                      </a:rPr>
                      <a:t>Др. </a:t>
                    </a:r>
                    <a:r>
                      <a:rPr lang="en-US" sz="800" b="1" dirty="0" smtClean="0">
                        <a:solidFill>
                          <a:schemeClr val="tx1"/>
                        </a:solidFill>
                      </a:rPr>
                      <a:t>7,9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spPr>
                <a:effectLst>
                  <a:glow rad="127000">
                    <a:schemeClr val="bg1"/>
                  </a:glow>
                </a:effectLst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8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20.3</c:v>
                </c:pt>
                <c:pt idx="1">
                  <c:v>22.4</c:v>
                </c:pt>
                <c:pt idx="2">
                  <c:v>36.1</c:v>
                </c:pt>
                <c:pt idx="3">
                  <c:v>13.4</c:v>
                </c:pt>
                <c:pt idx="4">
                  <c:v>7.9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24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600" b="1" i="0" u="none" strike="noStrike" kern="1200" baseline="0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 smtClean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Доход %</a:t>
            </a:r>
            <a:endParaRPr lang="ru-RU" sz="1200" b="1" i="0" u="none" strike="noStrike" kern="1200" baseline="0" dirty="0">
              <a:solidFill>
                <a:srgbClr val="D4B398"/>
              </a:solidFill>
              <a:effectLst/>
              <a:latin typeface="Bookman Old Style" pitchFamily="18" charset="0"/>
              <a:ea typeface="+mn-ea"/>
              <a:cs typeface="+mn-cs"/>
            </a:endParaRPr>
          </a:p>
        </c:rich>
      </c:tx>
      <c:layout>
        <c:manualLayout>
          <c:xMode val="edge"/>
          <c:yMode val="edge"/>
          <c:x val="0.55254165863778548"/>
          <c:y val="5.617650892029656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224289893715511"/>
          <c:y val="6.1863420918539039E-2"/>
          <c:w val="0.74330753373082004"/>
          <c:h val="0.9262626787036235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C1926B"/>
              </a:solidFill>
            </a:ln>
          </c:spPr>
          <c:explosion val="5"/>
          <c:dLbls>
            <c:dLbl>
              <c:idx val="0"/>
              <c:layout>
                <c:manualLayout>
                  <c:x val="-0.15379024837696095"/>
                  <c:y val="0.21866020391685045"/>
                </c:manualLayout>
              </c:layout>
              <c:tx>
                <c:rich>
                  <a:bodyPr/>
                  <a:lstStyle/>
                  <a:p>
                    <a:r>
                      <a:rPr lang="ru-RU" sz="1100" dirty="0" smtClean="0">
                        <a:solidFill>
                          <a:schemeClr val="tx1"/>
                        </a:solidFill>
                      </a:rPr>
                      <a:t>Высокий </a:t>
                    </a:r>
                    <a:r>
                      <a:rPr lang="en-US" sz="1100" dirty="0" smtClean="0">
                        <a:solidFill>
                          <a:schemeClr val="tx1"/>
                        </a:solidFill>
                      </a:rPr>
                      <a:t>17,2</a:t>
                    </a:r>
                    <a:endParaRPr lang="en-US" sz="11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6379697127669568"/>
                  <c:y val="-5.8685778786418202E-2"/>
                </c:manualLayout>
              </c:layout>
              <c:tx>
                <c:rich>
                  <a:bodyPr/>
                  <a:lstStyle/>
                  <a:p>
                    <a:r>
                      <a:rPr lang="ru-RU" sz="1100" smtClean="0">
                        <a:solidFill>
                          <a:schemeClr val="tx1"/>
                        </a:solidFill>
                      </a:rPr>
                      <a:t>Выше среднего</a:t>
                    </a:r>
                  </a:p>
                  <a:p>
                    <a:r>
                      <a:rPr lang="en-US" sz="1100" smtClean="0">
                        <a:solidFill>
                          <a:schemeClr val="tx1"/>
                        </a:solidFill>
                      </a:rPr>
                      <a:t>21,8</a:t>
                    </a:r>
                    <a:endParaRPr lang="en-US" sz="11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22915366953529379"/>
                  <c:y val="-0.20373564033120772"/>
                </c:manualLayout>
              </c:layout>
              <c:tx>
                <c:rich>
                  <a:bodyPr/>
                  <a:lstStyle/>
                  <a:p>
                    <a:r>
                      <a:rPr lang="ru-RU" sz="1100" dirty="0" smtClean="0">
                        <a:solidFill>
                          <a:schemeClr val="tx1"/>
                        </a:solidFill>
                      </a:rPr>
                      <a:t>Средний </a:t>
                    </a:r>
                    <a:r>
                      <a:rPr lang="en-US" sz="1100" dirty="0" smtClean="0">
                        <a:solidFill>
                          <a:schemeClr val="tx1"/>
                        </a:solidFill>
                      </a:rPr>
                      <a:t>50,6</a:t>
                    </a:r>
                    <a:endParaRPr lang="en-US" sz="11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892291169926986E-2"/>
                  <c:y val="4.7188592884975953E-3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Ниже среднего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5,7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7576059956264156E-2"/>
                  <c:y val="-1.3660756506458984E-2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Низкий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4,6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17.2</c:v>
                </c:pt>
                <c:pt idx="1">
                  <c:v>21.8</c:v>
                </c:pt>
                <c:pt idx="2">
                  <c:v>50.6</c:v>
                </c:pt>
                <c:pt idx="3">
                  <c:v>5.7</c:v>
                </c:pt>
                <c:pt idx="4">
                  <c:v>4.5999999999999996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600" b="1" i="0" u="none" strike="noStrike" kern="1200" baseline="0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 smtClean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Возраст %</a:t>
            </a:r>
            <a:endParaRPr lang="ru-RU" sz="1200" b="1" i="0" u="none" strike="noStrike" kern="1200" baseline="0" dirty="0">
              <a:solidFill>
                <a:srgbClr val="D4B398"/>
              </a:solidFill>
              <a:effectLst/>
              <a:latin typeface="Bookman Old Style" pitchFamily="18" charset="0"/>
              <a:ea typeface="+mn-ea"/>
              <a:cs typeface="+mn-cs"/>
            </a:endParaRPr>
          </a:p>
        </c:rich>
      </c:tx>
      <c:layout>
        <c:manualLayout>
          <c:xMode val="edge"/>
          <c:yMode val="edge"/>
          <c:x val="4.5303105856455222E-2"/>
          <c:y val="0.13104499244070741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2362942330485321"/>
          <c:y val="0.19955344467898628"/>
          <c:w val="0.70173745989844849"/>
          <c:h val="0.6915796392993370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9"/>
          <c:dLbls>
            <c:dLbl>
              <c:idx val="0"/>
              <c:layout>
                <c:manualLayout>
                  <c:x val="-0.12538949160687571"/>
                  <c:y val="0.18774457013604123"/>
                </c:manualLayout>
              </c:layout>
              <c:tx>
                <c:rich>
                  <a:bodyPr/>
                  <a:lstStyle/>
                  <a:p>
                    <a:r>
                      <a:rPr lang="ru-RU" sz="1100" dirty="0" smtClean="0">
                        <a:solidFill>
                          <a:schemeClr val="tx1"/>
                        </a:solidFill>
                      </a:rPr>
                      <a:t>20-29 лет</a:t>
                    </a:r>
                  </a:p>
                  <a:p>
                    <a:r>
                      <a:rPr lang="en-US" sz="1100" dirty="0" smtClean="0">
                        <a:solidFill>
                          <a:schemeClr val="tx1"/>
                        </a:solidFill>
                      </a:rPr>
                      <a:t>14,8</a:t>
                    </a:r>
                    <a:endParaRPr lang="en-US" sz="11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100" dirty="0" smtClean="0">
                        <a:solidFill>
                          <a:schemeClr val="tx1"/>
                        </a:solidFill>
                      </a:rPr>
                      <a:t>30-39 лет</a:t>
                    </a:r>
                  </a:p>
                  <a:p>
                    <a:r>
                      <a:rPr lang="en-US" sz="1100" dirty="0" smtClean="0">
                        <a:solidFill>
                          <a:schemeClr val="tx1"/>
                        </a:solidFill>
                      </a:rPr>
                      <a:t>20,5</a:t>
                    </a:r>
                    <a:endParaRPr lang="en-US" sz="11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2713824270865834"/>
                  <c:y val="-0.22345688100278915"/>
                </c:manualLayout>
              </c:layout>
              <c:tx>
                <c:rich>
                  <a:bodyPr/>
                  <a:lstStyle/>
                  <a:p>
                    <a:r>
                      <a:rPr lang="ru-RU" sz="1100" smtClean="0">
                        <a:solidFill>
                          <a:schemeClr val="tx1"/>
                        </a:solidFill>
                      </a:rPr>
                      <a:t>40-54 лет</a:t>
                    </a:r>
                  </a:p>
                  <a:p>
                    <a:r>
                      <a:rPr lang="en-US" sz="1100" smtClean="0">
                        <a:solidFill>
                          <a:schemeClr val="tx1"/>
                        </a:solidFill>
                      </a:rPr>
                      <a:t>40,9</a:t>
                    </a:r>
                    <a:endParaRPr lang="en-US" sz="11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877401091760936"/>
                  <c:y val="0.15595303044765058"/>
                </c:manualLayout>
              </c:layout>
              <c:tx>
                <c:rich>
                  <a:bodyPr/>
                  <a:lstStyle/>
                  <a:p>
                    <a:r>
                      <a:rPr lang="ru-RU" sz="1100" smtClean="0">
                        <a:solidFill>
                          <a:schemeClr val="tx1"/>
                        </a:solidFill>
                      </a:rPr>
                      <a:t>55-65 лет</a:t>
                    </a:r>
                  </a:p>
                  <a:p>
                    <a:r>
                      <a:rPr lang="en-US" sz="1100" smtClean="0">
                        <a:solidFill>
                          <a:schemeClr val="tx1"/>
                        </a:solidFill>
                      </a:rPr>
                      <a:t>18,2</a:t>
                    </a:r>
                    <a:endParaRPr lang="en-US" sz="11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4656621125288574"/>
                  <c:y val="-4.6102061405070081E-2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100" dirty="0" smtClean="0">
                        <a:solidFill>
                          <a:srgbClr val="800000"/>
                        </a:solidFill>
                      </a:rPr>
                      <a:t>Др. </a:t>
                    </a:r>
                    <a:r>
                      <a:rPr lang="en-US" sz="1100" dirty="0" smtClean="0">
                        <a:solidFill>
                          <a:srgbClr val="800000"/>
                        </a:solidFill>
                      </a:rPr>
                      <a:t>5,6</a:t>
                    </a:r>
                    <a:endParaRPr lang="en-US" sz="11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20-29</c:v>
                </c:pt>
                <c:pt idx="1">
                  <c:v>30-39</c:v>
                </c:pt>
                <c:pt idx="2">
                  <c:v>40-54</c:v>
                </c:pt>
                <c:pt idx="3">
                  <c:v>55-65</c:v>
                </c:pt>
                <c:pt idx="4">
                  <c:v>Другое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14.8</c:v>
                </c:pt>
                <c:pt idx="1">
                  <c:v>20.5</c:v>
                </c:pt>
                <c:pt idx="2">
                  <c:v>40.9</c:v>
                </c:pt>
                <c:pt idx="3">
                  <c:v>18.2</c:v>
                </c:pt>
                <c:pt idx="4">
                  <c:v>5.6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600" b="1" i="0" u="none" strike="noStrike" kern="1200" baseline="0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Соц. </a:t>
            </a:r>
            <a:r>
              <a:rPr lang="ru-RU" sz="1200" b="1" i="0" u="none" strike="noStrike" kern="1200" baseline="0" dirty="0" smtClean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Статус %</a:t>
            </a:r>
            <a:endParaRPr lang="ru-RU" sz="1200" b="1" i="0" u="none" strike="noStrike" kern="1200" baseline="0" dirty="0">
              <a:solidFill>
                <a:srgbClr val="D4B398"/>
              </a:solidFill>
              <a:effectLst/>
              <a:latin typeface="Bookman Old Style" pitchFamily="18" charset="0"/>
              <a:ea typeface="+mn-ea"/>
              <a:cs typeface="+mn-cs"/>
            </a:endParaRPr>
          </a:p>
        </c:rich>
      </c:tx>
      <c:layout>
        <c:manualLayout>
          <c:xMode val="edge"/>
          <c:yMode val="edge"/>
          <c:x val="0.21188386475576787"/>
          <c:y val="8.3215748031496058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0229957702457038"/>
          <c:y val="0.10275888578195995"/>
          <c:w val="0.56238678732998804"/>
          <c:h val="0.842388479039655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Соц. Статус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D4B398"/>
              </a:solidFill>
            </a:ln>
          </c:spPr>
          <c:explosion val="14"/>
          <c:dPt>
            <c:idx val="1"/>
            <c:bubble3D val="0"/>
            <c:explosion val="4"/>
          </c:dPt>
          <c:dLbls>
            <c:dLbl>
              <c:idx val="0"/>
              <c:layout>
                <c:manualLayout>
                  <c:x val="-0.12926682610314247"/>
                  <c:y val="0.2090431496062992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Руководители</a:t>
                    </a:r>
                  </a:p>
                  <a:p>
                    <a:r>
                      <a:rPr lang="en-US" sz="1000" dirty="0" smtClean="0">
                        <a:solidFill>
                          <a:schemeClr val="tx1"/>
                        </a:solidFill>
                      </a:rPr>
                      <a:t>13,6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9066180755744488"/>
                  <c:y val="3.5718425196850395E-2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>
                        <a:solidFill>
                          <a:schemeClr val="tx1"/>
                        </a:solidFill>
                      </a:rPr>
                      <a:t>Специалисты </a:t>
                    </a:r>
                  </a:p>
                  <a:p>
                    <a:r>
                      <a:rPr lang="en-US" sz="900" dirty="0" smtClean="0">
                        <a:solidFill>
                          <a:schemeClr val="tx1"/>
                        </a:solidFill>
                      </a:rPr>
                      <a:t>10,2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3771700658883582"/>
                  <c:y val="-0.17624022270329373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Служащие</a:t>
                    </a:r>
                  </a:p>
                  <a:p>
                    <a:r>
                      <a:rPr lang="en-US" sz="1000" dirty="0" smtClean="0">
                        <a:solidFill>
                          <a:schemeClr val="tx1"/>
                        </a:solidFill>
                      </a:rPr>
                      <a:t>13,6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13679800106437856"/>
                  <c:y val="-1.4019371609252526E-2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Рабочие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3,4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5588779117219409"/>
                  <c:y val="-0.15045769574892298"/>
                </c:manualLayout>
              </c:layout>
              <c:tx>
                <c:rich>
                  <a:bodyPr/>
                  <a:lstStyle/>
                  <a:p>
                    <a:r>
                      <a:rPr lang="ru-RU" sz="1000" smtClean="0">
                        <a:solidFill>
                          <a:schemeClr val="tx1"/>
                        </a:solidFill>
                      </a:rPr>
                      <a:t>Домохозяйки </a:t>
                    </a:r>
                  </a:p>
                  <a:p>
                    <a:r>
                      <a:rPr lang="en-US" sz="1000" smtClean="0">
                        <a:solidFill>
                          <a:schemeClr val="tx1"/>
                        </a:solidFill>
                      </a:rPr>
                      <a:t>14,8</a:t>
                    </a:r>
                    <a:endParaRPr lang="en-US" sz="100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20031221395530455"/>
                  <c:y val="3.0002672375742036E-2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>
                        <a:solidFill>
                          <a:schemeClr val="tx1"/>
                        </a:solidFill>
                      </a:rPr>
                      <a:t>Пенсионеры</a:t>
                    </a:r>
                  </a:p>
                  <a:p>
                    <a:r>
                      <a:rPr lang="en-US" sz="900" dirty="0" smtClean="0">
                        <a:solidFill>
                          <a:schemeClr val="tx1"/>
                        </a:solidFill>
                      </a:rPr>
                      <a:t>11,4</a:t>
                    </a:r>
                    <a:endParaRPr lang="en-US" sz="900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3673263954332585"/>
                  <c:y val="0.18760828376426644"/>
                </c:manualLayout>
              </c:layout>
              <c:tx>
                <c:rich>
                  <a:bodyPr/>
                  <a:lstStyle/>
                  <a:p>
                    <a:r>
                      <a:rPr lang="ru-RU" sz="800" dirty="0" smtClean="0">
                        <a:solidFill>
                          <a:schemeClr val="tx1"/>
                        </a:solidFill>
                      </a:rPr>
                      <a:t>Предприниматели</a:t>
                    </a:r>
                  </a:p>
                  <a:p>
                    <a:r>
                      <a:rPr lang="en-US" sz="800" dirty="0" smtClean="0">
                        <a:solidFill>
                          <a:schemeClr val="tx1"/>
                        </a:solidFill>
                      </a:rPr>
                      <a:t>12,5</a:t>
                    </a:r>
                    <a:endParaRPr lang="en-US" sz="8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Лист1!$A$2:$A$8</c:f>
              <c:strCache>
                <c:ptCount val="7"/>
                <c:pt idx="0">
                  <c:v>Предпринематели</c:v>
                </c:pt>
                <c:pt idx="1">
                  <c:v>Руководители</c:v>
                </c:pt>
                <c:pt idx="2">
                  <c:v>Специалисты</c:v>
                </c:pt>
                <c:pt idx="3">
                  <c:v>Служащие</c:v>
                </c:pt>
                <c:pt idx="4">
                  <c:v>Рабочие</c:v>
                </c:pt>
                <c:pt idx="5">
                  <c:v>Домохозяйки</c:v>
                </c:pt>
                <c:pt idx="6">
                  <c:v>Пенсионеры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13.6</c:v>
                </c:pt>
                <c:pt idx="1">
                  <c:v>10.199999999999999</c:v>
                </c:pt>
                <c:pt idx="2">
                  <c:v>13.6</c:v>
                </c:pt>
                <c:pt idx="3">
                  <c:v>3.4</c:v>
                </c:pt>
                <c:pt idx="4">
                  <c:v>14.8</c:v>
                </c:pt>
                <c:pt idx="5">
                  <c:v>11.4</c:v>
                </c:pt>
                <c:pt idx="6">
                  <c:v>12.5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Возраст %</a:t>
            </a:r>
          </a:p>
        </c:rich>
      </c:tx>
      <c:layout>
        <c:manualLayout>
          <c:xMode val="edge"/>
          <c:yMode val="edge"/>
          <c:x val="7.5722715271367202E-2"/>
          <c:y val="7.25969906477627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9188023866893599E-2"/>
          <c:y val="0.16729190991976889"/>
          <c:w val="0.77454060723158635"/>
          <c:h val="0.7540550284540057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Возраст %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9"/>
          <c:dLbls>
            <c:dLbl>
              <c:idx val="0"/>
              <c:layout>
                <c:manualLayout>
                  <c:x val="0.11357936584892854"/>
                  <c:y val="2.7167605144983406E-3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900" dirty="0" smtClean="0">
                        <a:solidFill>
                          <a:srgbClr val="800000"/>
                        </a:solidFill>
                      </a:rPr>
                      <a:t>20-29 </a:t>
                    </a:r>
                    <a:r>
                      <a:rPr lang="ru-RU" sz="900" dirty="0" smtClean="0">
                        <a:solidFill>
                          <a:srgbClr val="800000"/>
                        </a:solidFill>
                      </a:rPr>
                      <a:t>лет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900" dirty="0" smtClean="0">
                        <a:solidFill>
                          <a:srgbClr val="800000"/>
                        </a:solidFill>
                      </a:rPr>
                      <a:t>7</a:t>
                    </a:r>
                    <a:r>
                      <a:rPr lang="ru-RU" sz="900" dirty="0" smtClean="0">
                        <a:solidFill>
                          <a:srgbClr val="800000"/>
                        </a:solidFill>
                      </a:rPr>
                      <a:t>,0</a:t>
                    </a:r>
                    <a:endParaRPr lang="en-US" sz="9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20313668851609079"/>
                  <c:y val="0.13000758236766161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>
                        <a:solidFill>
                          <a:schemeClr val="tx1"/>
                        </a:solidFill>
                      </a:rPr>
                      <a:t>30-35 лет</a:t>
                    </a:r>
                  </a:p>
                  <a:p>
                    <a:r>
                      <a:rPr lang="en-US" sz="900" dirty="0" smtClean="0">
                        <a:solidFill>
                          <a:schemeClr val="tx1"/>
                        </a:solidFill>
                      </a:rPr>
                      <a:t>17,1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5744083990667704"/>
                  <c:y val="-0.183329309557303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40-54 лет</a:t>
                    </a:r>
                  </a:p>
                  <a:p>
                    <a:r>
                      <a:rPr lang="en-US" sz="1000" dirty="0" smtClean="0">
                        <a:solidFill>
                          <a:schemeClr val="tx1"/>
                        </a:solidFill>
                      </a:rPr>
                      <a:t>37</a:t>
                    </a:r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,0</a:t>
                    </a:r>
                    <a:endParaRPr lang="ru-RU" sz="1000" dirty="0" smtClean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2145092400727365"/>
                  <c:y val="7.5863860655049173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55-65 лет</a:t>
                    </a:r>
                  </a:p>
                  <a:p>
                    <a:r>
                      <a:rPr lang="en-US" sz="1000" dirty="0" smtClean="0">
                        <a:solidFill>
                          <a:schemeClr val="tx1"/>
                        </a:solidFill>
                      </a:rPr>
                      <a:t>35,2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4157083292931252E-2"/>
                  <c:y val="-2.3450111944445916E-2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Др.</a:t>
                    </a:r>
                    <a:r>
                      <a:rPr lang="ru-RU" sz="1000" baseline="0" dirty="0" smtClean="0">
                        <a:solidFill>
                          <a:srgbClr val="800000"/>
                        </a:solidFill>
                      </a:rPr>
                      <a:t> 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3,5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Лист1!$A$2:$A$6</c:f>
              <c:strCache>
                <c:ptCount val="5"/>
                <c:pt idx="0">
                  <c:v>20-29</c:v>
                </c:pt>
                <c:pt idx="1">
                  <c:v>30-39</c:v>
                </c:pt>
                <c:pt idx="2">
                  <c:v>40-54</c:v>
                </c:pt>
                <c:pt idx="3">
                  <c:v>55-65</c:v>
                </c:pt>
                <c:pt idx="4">
                  <c:v>Другое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7</c:v>
                </c:pt>
                <c:pt idx="1">
                  <c:v>17.100000000000001</c:v>
                </c:pt>
                <c:pt idx="2">
                  <c:v>37</c:v>
                </c:pt>
                <c:pt idx="3">
                  <c:v>35.200000000000003</c:v>
                </c:pt>
                <c:pt idx="4">
                  <c:v>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Доход %</a:t>
            </a:r>
          </a:p>
        </c:rich>
      </c:tx>
      <c:layout>
        <c:manualLayout>
          <c:xMode val="edge"/>
          <c:yMode val="edge"/>
          <c:x val="0.21218769495697062"/>
          <c:y val="7.6244576737608136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9585495791472911E-2"/>
          <c:y val="6.0191196003966101E-2"/>
          <c:w val="0.72622089609091056"/>
          <c:h val="0.9130912515044369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 %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25"/>
          <c:dPt>
            <c:idx val="0"/>
            <c:bubble3D val="0"/>
            <c:explosion val="2"/>
          </c:dPt>
          <c:dPt>
            <c:idx val="1"/>
            <c:bubble3D val="0"/>
            <c:explosion val="2"/>
          </c:dPt>
          <c:dPt>
            <c:idx val="2"/>
            <c:bubble3D val="0"/>
            <c:explosion val="2"/>
          </c:dPt>
          <c:dPt>
            <c:idx val="3"/>
            <c:bubble3D val="0"/>
            <c:explosion val="0"/>
          </c:dPt>
          <c:dPt>
            <c:idx val="4"/>
            <c:bubble3D val="0"/>
            <c:explosion val="1"/>
          </c:dPt>
          <c:dLbls>
            <c:dLbl>
              <c:idx val="0"/>
              <c:layout>
                <c:manualLayout>
                  <c:x val="0.12142795402503537"/>
                  <c:y val="3.0032000518383836E-2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Высокий </a:t>
                    </a: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5,9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000" smtClean="0">
                        <a:solidFill>
                          <a:schemeClr val="tx1"/>
                        </a:solidFill>
                      </a:rPr>
                      <a:t>Выше среднего</a:t>
                    </a:r>
                  </a:p>
                  <a:p>
                    <a:r>
                      <a:rPr lang="en-US" sz="1000" smtClean="0">
                        <a:solidFill>
                          <a:schemeClr val="tx1"/>
                        </a:solidFill>
                      </a:rPr>
                      <a:t>34,1</a:t>
                    </a:r>
                    <a:endParaRPr lang="en-US" sz="10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19889283414218076"/>
                  <c:y val="-0.17711790099029409"/>
                </c:manualLayout>
              </c:layout>
              <c:tx>
                <c:rich>
                  <a:bodyPr/>
                  <a:lstStyle/>
                  <a:p>
                    <a:r>
                      <a:rPr lang="ru-RU" sz="1000" smtClean="0">
                        <a:solidFill>
                          <a:schemeClr val="tx1"/>
                        </a:solidFill>
                      </a:rPr>
                      <a:t>Средний</a:t>
                    </a:r>
                  </a:p>
                  <a:p>
                    <a:r>
                      <a:rPr lang="en-US" sz="1000" smtClean="0">
                        <a:solidFill>
                          <a:schemeClr val="tx1"/>
                        </a:solidFill>
                      </a:rPr>
                      <a:t>46,5</a:t>
                    </a:r>
                    <a:endParaRPr lang="en-US" sz="10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9.9449957461102856E-2"/>
                  <c:y val="0.17440971463194191"/>
                </c:manualLayout>
              </c:layout>
              <c:tx>
                <c:rich>
                  <a:bodyPr/>
                  <a:lstStyle/>
                  <a:p>
                    <a:r>
                      <a:rPr lang="ru-RU" sz="900" smtClean="0">
                        <a:solidFill>
                          <a:schemeClr val="tx1"/>
                        </a:solidFill>
                      </a:rPr>
                      <a:t>Ниже среднего</a:t>
                    </a:r>
                  </a:p>
                  <a:p>
                    <a:r>
                      <a:rPr lang="en-US" sz="900" smtClean="0">
                        <a:solidFill>
                          <a:schemeClr val="tx1"/>
                        </a:solidFill>
                      </a:rPr>
                      <a:t>8,9</a:t>
                    </a:r>
                    <a:endParaRPr lang="en-US" sz="9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.11457061119317281"/>
                  <c:y val="4.2618277830778093E-3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900" dirty="0" smtClean="0">
                        <a:solidFill>
                          <a:srgbClr val="800000"/>
                        </a:solidFill>
                      </a:rPr>
                      <a:t>Низкий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900" dirty="0" smtClean="0">
                        <a:solidFill>
                          <a:srgbClr val="800000"/>
                        </a:solidFill>
                      </a:rPr>
                      <a:t>2,9</a:t>
                    </a:r>
                    <a:endParaRPr lang="en-US" sz="9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Лист1!$A$2:$A$6</c:f>
              <c:strCache>
                <c:ptCount val="5"/>
                <c:pt idx="0">
                  <c:v>Высокий</c:v>
                </c:pt>
                <c:pt idx="1">
                  <c:v>Выше среднего</c:v>
                </c:pt>
                <c:pt idx="2">
                  <c:v>Средний</c:v>
                </c:pt>
                <c:pt idx="3">
                  <c:v>Ниже среднего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5.9</c:v>
                </c:pt>
                <c:pt idx="1">
                  <c:v>34.1</c:v>
                </c:pt>
                <c:pt idx="2">
                  <c:v>46.5</c:v>
                </c:pt>
                <c:pt idx="3">
                  <c:v>8.9</c:v>
                </c:pt>
                <c:pt idx="4">
                  <c:v>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ctr" rtl="0">
              <a:def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defRPr>
            </a:pPr>
            <a:r>
              <a:rPr lang="ru-RU" sz="1200" b="1" i="0" u="none" strike="noStrike" kern="1200" baseline="0" dirty="0">
                <a:solidFill>
                  <a:srgbClr val="D4B398"/>
                </a:solidFill>
                <a:effectLst/>
                <a:latin typeface="Bookman Old Style" pitchFamily="18" charset="0"/>
                <a:ea typeface="+mn-ea"/>
                <a:cs typeface="+mn-cs"/>
              </a:rPr>
              <a:t>Соц. Статус %</a:t>
            </a:r>
          </a:p>
        </c:rich>
      </c:tx>
      <c:layout>
        <c:manualLayout>
          <c:xMode val="edge"/>
          <c:yMode val="edge"/>
          <c:x val="0.14568520164426174"/>
          <c:y val="9.091824393249234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7780593832020997"/>
          <c:y val="5.3661909448818899E-2"/>
          <c:w val="0.61313828740157483"/>
          <c:h val="0.91970743110236219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Соц. Статус %</c:v>
                </c:pt>
              </c:strCache>
            </c:strRef>
          </c:tx>
          <c:spPr>
            <a:solidFill>
              <a:srgbClr val="800000"/>
            </a:solidFill>
            <a:ln>
              <a:solidFill>
                <a:srgbClr val="E2D0B8"/>
              </a:solidFill>
            </a:ln>
          </c:spPr>
          <c:explosion val="25"/>
          <c:dPt>
            <c:idx val="0"/>
            <c:bubble3D val="0"/>
            <c:explosion val="2"/>
          </c:dPt>
          <c:dPt>
            <c:idx val="1"/>
            <c:bubble3D val="0"/>
            <c:explosion val="2"/>
          </c:dPt>
          <c:dPt>
            <c:idx val="2"/>
            <c:bubble3D val="0"/>
            <c:explosion val="3"/>
          </c:dPt>
          <c:dPt>
            <c:idx val="3"/>
            <c:bubble3D val="0"/>
            <c:explosion val="3"/>
          </c:dPt>
          <c:dPt>
            <c:idx val="4"/>
            <c:bubble3D val="0"/>
            <c:explosion val="4"/>
          </c:dPt>
          <c:dPt>
            <c:idx val="5"/>
            <c:bubble3D val="0"/>
            <c:explosion val="4"/>
          </c:dPt>
          <c:dPt>
            <c:idx val="6"/>
            <c:bubble3D val="0"/>
            <c:explosion val="4"/>
          </c:dPt>
          <c:dLbls>
            <c:dLbl>
              <c:idx val="0"/>
              <c:layout>
                <c:manualLayout>
                  <c:x val="-0.10259935853475834"/>
                  <c:y val="1.3773295541564328E-3"/>
                </c:manualLayout>
              </c:layout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900" dirty="0" smtClean="0">
                        <a:solidFill>
                          <a:srgbClr val="800000"/>
                        </a:solidFill>
                      </a:rPr>
                      <a:t>Предприниматели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900" dirty="0" smtClean="0">
                        <a:solidFill>
                          <a:srgbClr val="800000"/>
                        </a:solidFill>
                      </a:rPr>
                      <a:t>4,7</a:t>
                    </a:r>
                    <a:endParaRPr lang="en-US" sz="9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ru-RU" sz="1000" dirty="0" smtClean="0">
                        <a:solidFill>
                          <a:srgbClr val="800000"/>
                        </a:solidFill>
                      </a:rPr>
                      <a:t>Руководители</a:t>
                    </a:r>
                  </a:p>
                  <a:p>
                    <a:pPr>
                      <a:defRPr>
                        <a:solidFill>
                          <a:srgbClr val="800000"/>
                        </a:solidFill>
                      </a:defRPr>
                    </a:pPr>
                    <a:r>
                      <a:rPr lang="en-US" sz="1000" dirty="0" smtClean="0">
                        <a:solidFill>
                          <a:srgbClr val="800000"/>
                        </a:solidFill>
                      </a:rPr>
                      <a:t>5,9</a:t>
                    </a:r>
                    <a:endParaRPr lang="en-US" sz="1000" dirty="0">
                      <a:solidFill>
                        <a:srgbClr val="800000"/>
                      </a:solidFill>
                    </a:endParaRP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19242933425046002"/>
                  <c:y val="0.11368390084103476"/>
                </c:manualLayout>
              </c:layout>
              <c:tx>
                <c:rich>
                  <a:bodyPr/>
                  <a:lstStyle/>
                  <a:p>
                    <a:r>
                      <a:rPr lang="ru-RU" sz="900" dirty="0" smtClean="0">
                        <a:solidFill>
                          <a:schemeClr val="tx1"/>
                        </a:solidFill>
                      </a:rPr>
                      <a:t>Специалисты</a:t>
                    </a:r>
                  </a:p>
                  <a:p>
                    <a:r>
                      <a:rPr lang="en-US" sz="900" dirty="0" smtClean="0">
                        <a:solidFill>
                          <a:schemeClr val="tx1"/>
                        </a:solidFill>
                      </a:rPr>
                      <a:t>12,9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000" smtClean="0">
                        <a:solidFill>
                          <a:schemeClr val="tx1"/>
                        </a:solidFill>
                      </a:rPr>
                      <a:t>Служащие</a:t>
                    </a:r>
                  </a:p>
                  <a:p>
                    <a:r>
                      <a:rPr lang="en-US" sz="1000" smtClean="0">
                        <a:solidFill>
                          <a:schemeClr val="tx1"/>
                        </a:solidFill>
                      </a:rPr>
                      <a:t>14,1</a:t>
                    </a:r>
                    <a:endParaRPr lang="en-US" sz="100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6.7514593939254117E-2"/>
                  <c:y val="-0.19888815154988568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 smtClean="0">
                        <a:solidFill>
                          <a:schemeClr val="tx1"/>
                        </a:solidFill>
                      </a:rPr>
                      <a:t>Рабочие</a:t>
                    </a:r>
                  </a:p>
                  <a:p>
                    <a:r>
                      <a:rPr lang="en-US" sz="1000" dirty="0" smtClean="0">
                        <a:solidFill>
                          <a:schemeClr val="tx1"/>
                        </a:solidFill>
                      </a:rPr>
                      <a:t>22,3</a:t>
                    </a:r>
                    <a:endParaRPr lang="en-US" sz="1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17201898019687079"/>
                  <c:y val="-7.1790724232678127E-2"/>
                </c:manualLayout>
              </c:layout>
              <c:tx>
                <c:rich>
                  <a:bodyPr/>
                  <a:lstStyle/>
                  <a:p>
                    <a:r>
                      <a:rPr lang="ru-RU" sz="800" dirty="0" smtClean="0">
                        <a:solidFill>
                          <a:schemeClr val="tx1"/>
                        </a:solidFill>
                      </a:rPr>
                      <a:t>Домохозяйки</a:t>
                    </a:r>
                  </a:p>
                  <a:p>
                    <a:r>
                      <a:rPr lang="en-US" sz="800" dirty="0" smtClean="0">
                        <a:solidFill>
                          <a:schemeClr val="tx1"/>
                        </a:solidFill>
                      </a:rPr>
                      <a:t>7,7</a:t>
                    </a:r>
                    <a:endParaRPr lang="en-US" sz="8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z="900" dirty="0" smtClean="0">
                        <a:solidFill>
                          <a:schemeClr val="tx1"/>
                        </a:solidFill>
                      </a:rPr>
                      <a:t>Пенсионеры</a:t>
                    </a:r>
                  </a:p>
                  <a:p>
                    <a:r>
                      <a:rPr lang="en-US" sz="900" dirty="0" smtClean="0">
                        <a:solidFill>
                          <a:schemeClr val="tx1"/>
                        </a:solidFill>
                      </a:rPr>
                      <a:t>24,2</a:t>
                    </a:r>
                    <a:endParaRPr lang="en-US" sz="9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rgbClr val="800000"/>
                  </a:solidFill>
                </a:ln>
              </c:spPr>
            </c:leaderLines>
          </c:dLbls>
          <c:cat>
            <c:strRef>
              <c:f>Лист1!$A$2:$A$8</c:f>
              <c:strCache>
                <c:ptCount val="7"/>
                <c:pt idx="0">
                  <c:v>Предпринематели</c:v>
                </c:pt>
                <c:pt idx="1">
                  <c:v>Руководители</c:v>
                </c:pt>
                <c:pt idx="2">
                  <c:v>Специалисты</c:v>
                </c:pt>
                <c:pt idx="3">
                  <c:v>Служащие</c:v>
                </c:pt>
                <c:pt idx="4">
                  <c:v>Рабочие</c:v>
                </c:pt>
                <c:pt idx="5">
                  <c:v>Домохозяйки</c:v>
                </c:pt>
                <c:pt idx="6">
                  <c:v>Пенсионеры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4.7</c:v>
                </c:pt>
                <c:pt idx="1">
                  <c:v>5.9</c:v>
                </c:pt>
                <c:pt idx="2">
                  <c:v>12.9</c:v>
                </c:pt>
                <c:pt idx="3">
                  <c:v>14.1</c:v>
                </c:pt>
                <c:pt idx="4">
                  <c:v>22.3</c:v>
                </c:pt>
                <c:pt idx="5">
                  <c:v>7.7</c:v>
                </c:pt>
                <c:pt idx="6">
                  <c:v>24.2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0.42842</cdr:x>
      <cdr:y>0.14033</cdr:y>
    </cdr:from>
    <cdr:to>
      <cdr:x>0.42842</cdr:x>
      <cdr:y>0.24419</cdr:y>
    </cdr:to>
    <cdr:cxnSp macro="">
      <cdr:nvCxnSpPr>
        <cdr:cNvPr id="7" name="Прямая соединительная линия 6"/>
        <cdr:cNvCxnSpPr/>
      </cdr:nvCxnSpPr>
      <cdr:spPr>
        <a:xfrm xmlns:a="http://schemas.openxmlformats.org/drawingml/2006/main">
          <a:off x="1368152" y="454718"/>
          <a:ext cx="0" cy="33655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rgbClr val="8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7625" y="0"/>
            <a:ext cx="29511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5F46828-3689-4BB7-A605-22A17B188E2F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48300" cy="44735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7625" y="9444038"/>
            <a:ext cx="29511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3B5D4A2-295B-4FBC-8100-FC9931A08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28005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655EA8-DBE2-4553-B660-8A88E69FC4AD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33D65C-CB85-46E6-AA9B-C4CD356EA0A5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33D65C-CB85-46E6-AA9B-C4CD356EA0A5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33D65C-CB85-46E6-AA9B-C4CD356EA0A5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33D65C-CB85-46E6-AA9B-C4CD356EA0A5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D07B936-B160-44FB-B8D0-0330A455161E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79B946-9508-488C-84A3-89BD3DB7ADAA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33D65C-CB85-46E6-AA9B-C4CD356EA0A5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D17206-A532-4575-966E-56271A1AAD2C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A83DB-A86E-4B3E-9FF2-C8B70D70EC5A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00C28-B610-4998-BC7F-B5DB30D9D6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491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479B2-35C1-44A8-A4FF-98806DB4C75A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F4DCC-64BF-4ABD-BA93-9009CE0DFE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732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AA29E-0C99-4E8F-AFEE-AC5D24C936C6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85B06-0425-4C2D-8BA0-2710E6847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095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70C0B-79C1-4100-8A3C-26190F32E6FC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30A20-D4EC-4214-B04C-3EDDEAE79E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66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6F27E-CDA2-454E-80B7-0498A1B84444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126718-6640-4E14-AB42-FB443D88CA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03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B825B-377E-4107-820B-01CCB3EE0BFF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748BE-6F32-49CE-8C98-E55B0D189C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F328B-5E7A-4DAC-BD85-67678724A904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AE507-7B23-419E-9B31-3E2C26E071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440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19A24-1BF0-46FC-9601-0D1014B52F09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AAEDF-9AF9-41D2-819F-1EE31D5237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956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62753-E17F-483A-88A4-ED7386C02F66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98922-0A7B-4776-81DC-3541823699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450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6DE40-70A1-4B68-8681-CEE56DE7E5A1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95BF05-7E05-4E87-93A0-7C32272365E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089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FE950-0D2F-4656-A895-9185CE270D2C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69360-ECD9-42E5-A95B-14BC19AACA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39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5E81BF1-1B68-4C1F-8685-FC69FA64F5E9}" type="datetimeFigureOut">
              <a:rPr lang="ru-RU"/>
              <a:pPr>
                <a:defRPr/>
              </a:pPr>
              <a:t>06.03.2013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646D71-289C-4C56-AAA4-D093B63D2B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18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1.pn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19.jpeg"/><Relationship Id="rId4" Type="http://schemas.openxmlformats.org/officeDocument/2006/relationships/image" Target="../media/image5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1.png"/><Relationship Id="rId7" Type="http://schemas.openxmlformats.org/officeDocument/2006/relationships/image" Target="../media/image5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1.pn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1.pn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7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78.jpeg"/><Relationship Id="rId4" Type="http://schemas.openxmlformats.org/officeDocument/2006/relationships/image" Target="../media/image75.jpeg"/><Relationship Id="rId9" Type="http://schemas.microsoft.com/office/2007/relationships/hdphoto" Target="../media/hdphoto4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7" y="262076"/>
            <a:ext cx="8412892" cy="63352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1964" y="1735564"/>
            <a:ext cx="26212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b="1" dirty="0" smtClean="0">
                <a:solidFill>
                  <a:srgbClr val="E2D0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201</a:t>
            </a:r>
            <a:r>
              <a:rPr lang="ru-RU" sz="7200" b="1" dirty="0">
                <a:solidFill>
                  <a:srgbClr val="E2D0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3</a:t>
            </a:r>
            <a:endParaRPr lang="ru-RU" sz="7200" b="1" dirty="0" smtClean="0">
              <a:solidFill>
                <a:srgbClr val="E2D0B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7665" y="2760727"/>
            <a:ext cx="33123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Построим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успех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вместе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!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3568" y="2060848"/>
            <a:ext cx="35718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E2D0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Строительство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Архитектура</a:t>
            </a:r>
          </a:p>
          <a:p>
            <a:r>
              <a:rPr lang="ru-RU" sz="3200" b="1" dirty="0" smtClean="0">
                <a:solidFill>
                  <a:srgbClr val="E2D0B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Интерьер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Сад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395536" y="6343351"/>
            <a:ext cx="8412893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818" y="2956191"/>
            <a:ext cx="4712611" cy="3534458"/>
          </a:xfrm>
          <a:prstGeom prst="rect">
            <a:avLst/>
          </a:prstGeom>
        </p:spPr>
      </p:pic>
      <p:pic>
        <p:nvPicPr>
          <p:cNvPr id="13" name="Picture 6" descr="D:\My Documents\Natalya.Ershova\MediaKit\NEW_2012\mediakit 2012 Folder\Links\Logo Edipresse_white1.ep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4" y="764704"/>
            <a:ext cx="2378301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604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80503" y="696804"/>
            <a:ext cx="4563498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4625">
              <a:defRPr/>
            </a:pPr>
            <a:endParaRPr lang="ru-RU" sz="1400" b="1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460375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Более чем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100-летний издательский опыт</a:t>
            </a:r>
          </a:p>
          <a:p>
            <a:pPr marL="460375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В </a:t>
            </a: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201</a:t>
            </a:r>
            <a:r>
              <a:rPr lang="en-US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2</a:t>
            </a: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году доход превысил </a:t>
            </a: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154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000 000 €</a:t>
            </a:r>
          </a:p>
          <a:p>
            <a:pPr marL="460375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180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 журналов, газет и веб-сайтов в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14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 странах: • </a:t>
            </a: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    о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знаменитостях • женские • мужские • для родителей / детские • стиль жизни • корпоративные • новостные • телегид • on-line медиа • de luxe</a:t>
            </a:r>
          </a:p>
          <a:p>
            <a:pPr marL="460375" indent="-28575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Более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20 успешных проектов об архитектуре и </a:t>
            </a: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интерьере</a:t>
            </a:r>
            <a:endParaRPr lang="ru-RU" sz="1400" dirty="0">
              <a:solidFill>
                <a:schemeClr val="bg1"/>
              </a:solidFill>
              <a:latin typeface="+mj-lt"/>
              <a:cs typeface="Calibri" pitchFamily="34" charset="0"/>
            </a:endParaRPr>
          </a:p>
        </p:txBody>
      </p:sp>
      <p:sp>
        <p:nvSpPr>
          <p:cNvPr id="8198" name="Прямоугольник 3"/>
          <p:cNvSpPr>
            <a:spLocks noChangeArrowheads="1"/>
          </p:cNvSpPr>
          <p:nvPr/>
        </p:nvSpPr>
        <p:spPr bwMode="auto">
          <a:xfrm>
            <a:off x="2167492" y="770102"/>
            <a:ext cx="2628355" cy="270033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rgbClr val="800000"/>
                </a:solidFill>
                <a:latin typeface="+mj-lt"/>
              </a:rPr>
              <a:t>Пьер Ламюньер </a:t>
            </a:r>
            <a:endParaRPr lang="ru-RU" sz="1400" b="1" dirty="0" smtClean="0">
              <a:solidFill>
                <a:srgbClr val="800000"/>
              </a:solidFill>
              <a:latin typeface="+mj-lt"/>
            </a:endParaRPr>
          </a:p>
          <a:p>
            <a:pPr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главный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акционер и председатель</a:t>
            </a:r>
          </a:p>
          <a:p>
            <a:pPr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совета директоров </a:t>
            </a:r>
            <a:r>
              <a:rPr lang="en-US" sz="1400" dirty="0">
                <a:solidFill>
                  <a:schemeClr val="bg1"/>
                </a:solidFill>
                <a:latin typeface="+mj-lt"/>
              </a:rPr>
              <a:t>Edipresse Group.</a:t>
            </a:r>
          </a:p>
          <a:p>
            <a:pPr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В мае 2007 года был избран</a:t>
            </a:r>
          </a:p>
          <a:p>
            <a:pPr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президентом Международной</a:t>
            </a:r>
          </a:p>
          <a:p>
            <a:pPr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федерации периодической печати (</a:t>
            </a:r>
            <a:r>
              <a:rPr lang="en-US" sz="1400" dirty="0">
                <a:solidFill>
                  <a:schemeClr val="bg1"/>
                </a:solidFill>
                <a:latin typeface="+mj-lt"/>
              </a:rPr>
              <a:t>FIPP).</a:t>
            </a:r>
          </a:p>
          <a:p>
            <a:pPr>
              <a:defRPr/>
            </a:pPr>
            <a:r>
              <a:rPr lang="en-US" sz="1400" dirty="0">
                <a:solidFill>
                  <a:schemeClr val="bg1"/>
                </a:solidFill>
                <a:latin typeface="+mj-lt"/>
              </a:rPr>
              <a:t>www.fipp.com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7417" name="Picture 3" descr="E:\p_lamuniere_new.t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1774" y="908720"/>
            <a:ext cx="1819946" cy="2376264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952531" y="1"/>
            <a:ext cx="5191470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174625" algn="r">
              <a:defRPr/>
            </a:pPr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Calibri" pitchFamily="34" charset="0"/>
              </a:rPr>
              <a:t>ИСТОРИЯ УСПЕХА В МИРЕ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0"/>
            <a:ext cx="4741372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man Old Style" pitchFamily="18" charset="0"/>
              </a:rPr>
              <a:t>EDIPRESSE GROUP</a:t>
            </a:r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1743" y="4124995"/>
            <a:ext cx="1706652" cy="2288922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734" y="4124995"/>
            <a:ext cx="1772315" cy="2288371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2247" y="4124995"/>
            <a:ext cx="1725572" cy="2288922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124997"/>
            <a:ext cx="1828800" cy="2286000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1136" y="4125546"/>
            <a:ext cx="1725160" cy="2288374"/>
          </a:xfrm>
          <a:prstGeom prst="rect">
            <a:avLst/>
          </a:prstGeom>
          <a:ln>
            <a:solidFill>
              <a:srgbClr val="E2D0B8"/>
            </a:solidFill>
          </a:ln>
        </p:spPr>
      </p:pic>
      <p:sp>
        <p:nvSpPr>
          <p:cNvPr id="2" name="Прямоугольник 1"/>
          <p:cNvSpPr/>
          <p:nvPr/>
        </p:nvSpPr>
        <p:spPr>
          <a:xfrm>
            <a:off x="0" y="3747083"/>
            <a:ext cx="257716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>
                    <a:lumMod val="75000"/>
                    <a:lumOff val="25000"/>
                  </a:schemeClr>
                </a:solidFill>
                <a:cs typeface="Calibri" pitchFamily="34" charset="0"/>
              </a:rPr>
              <a:t> </a:t>
            </a:r>
            <a:r>
              <a:rPr lang="en-US" b="1" dirty="0">
                <a:solidFill>
                  <a:srgbClr val="800000"/>
                </a:solidFill>
                <a:latin typeface="Century Gothic" pitchFamily="34" charset="0"/>
                <a:cs typeface="Calibri" pitchFamily="34" charset="0"/>
              </a:rPr>
              <a:t>http://edipresse.com</a:t>
            </a:r>
            <a:endParaRPr lang="ru-RU" b="1" dirty="0">
              <a:solidFill>
                <a:srgbClr val="80000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4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787901" y="470403"/>
            <a:ext cx="4136457" cy="34470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Более 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12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лет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на рынке СМИ Украины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Общий тираж изданий составляет  ̶  более </a:t>
            </a:r>
            <a:endParaRPr lang="en-US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         20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000 000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экземпляров в год</a:t>
            </a: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Более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40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журналов, спецвыпусков и вебсайтов:</a:t>
            </a: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• женские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•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о знаменитостях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•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для родителей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•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хобби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•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корпоративные издания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63538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• 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Calibri" pitchFamily="34" charset="0"/>
              </a:rPr>
              <a:t>оn-line медиа </a:t>
            </a:r>
            <a:endParaRPr lang="ru-RU" sz="14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342900" indent="-342900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Самый </a:t>
            </a: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большой пакет изданий направления «Строительство. Архитектура. Интерьер. Сад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»</a:t>
            </a:r>
            <a:endParaRPr lang="ru-RU" sz="1400" b="1" dirty="0">
              <a:solidFill>
                <a:srgbClr val="800000"/>
              </a:solidFill>
              <a:latin typeface="+mj-lt"/>
              <a:cs typeface="Calibri" pitchFamily="34" charset="0"/>
            </a:endParaRPr>
          </a:p>
        </p:txBody>
      </p:sp>
      <p:pic>
        <p:nvPicPr>
          <p:cNvPr id="18440" name="Picture 2" descr="E:\InnaRyk2010.t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822" y="628308"/>
            <a:ext cx="1675929" cy="2513894"/>
          </a:xfrm>
          <a:prstGeom prst="rect">
            <a:avLst/>
          </a:prstGeom>
          <a:noFill/>
          <a:ln w="222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Прямоугольник 3"/>
          <p:cNvSpPr>
            <a:spLocks noChangeArrowheads="1"/>
          </p:cNvSpPr>
          <p:nvPr/>
        </p:nvSpPr>
        <p:spPr bwMode="auto">
          <a:xfrm>
            <a:off x="1979712" y="500260"/>
            <a:ext cx="23042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Инна 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Катющенко</a:t>
            </a:r>
            <a:endParaRPr lang="ru-RU" sz="1400" b="1" dirty="0">
              <a:solidFill>
                <a:srgbClr val="800000"/>
              </a:solidFill>
              <a:latin typeface="+mj-lt"/>
              <a:cs typeface="Calibri" pitchFamily="34" charset="0"/>
            </a:endParaRPr>
          </a:p>
          <a:p>
            <a:pPr>
              <a:defRPr/>
            </a:pPr>
            <a:r>
              <a:rPr lang="ru-RU" sz="1400" dirty="0">
                <a:solidFill>
                  <a:schemeClr val="bg1">
                    <a:lumMod val="75000"/>
                    <a:lumOff val="25000"/>
                  </a:schemeClr>
                </a:solidFill>
                <a:latin typeface="+mj-lt"/>
                <a:cs typeface="Calibri" pitchFamily="34" charset="0"/>
              </a:rPr>
              <a:t>генеральный директор ООО “Эдипресс Украина” и президент Благотворительного фонда журнала “Единственная</a:t>
            </a:r>
            <a:r>
              <a:rPr lang="ru-RU" sz="1400" dirty="0" smtClean="0">
                <a:solidFill>
                  <a:schemeClr val="bg1">
                    <a:lumMod val="75000"/>
                    <a:lumOff val="25000"/>
                  </a:schemeClr>
                </a:solidFill>
                <a:latin typeface="+mj-lt"/>
                <a:cs typeface="Calibri" pitchFamily="34" charset="0"/>
              </a:rPr>
              <a:t>”.</a:t>
            </a:r>
            <a:endParaRPr lang="ru-RU" sz="1400" dirty="0">
              <a:solidFill>
                <a:schemeClr val="bg1">
                  <a:lumMod val="75000"/>
                  <a:lumOff val="25000"/>
                </a:schemeClr>
              </a:solidFill>
              <a:latin typeface="+mj-lt"/>
              <a:cs typeface="Calibri" pitchFamily="34" charset="0"/>
            </a:endParaRPr>
          </a:p>
        </p:txBody>
      </p:sp>
      <p:sp>
        <p:nvSpPr>
          <p:cNvPr id="18442" name="Прямоугольник 5"/>
          <p:cNvSpPr>
            <a:spLocks noChangeArrowheads="1"/>
          </p:cNvSpPr>
          <p:nvPr/>
        </p:nvSpPr>
        <p:spPr bwMode="auto">
          <a:xfrm>
            <a:off x="2017644" y="2204864"/>
            <a:ext cx="2473861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800000"/>
                </a:solidFill>
                <a:latin typeface="+mj-lt"/>
              </a:rPr>
              <a:t>Миссия 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</a:rPr>
              <a:t>компании: </a:t>
            </a:r>
          </a:p>
          <a:p>
            <a:r>
              <a:rPr lang="ru-RU" sz="1400" dirty="0" smtClean="0">
                <a:solidFill>
                  <a:srgbClr val="000000"/>
                </a:solidFill>
                <a:latin typeface="+mj-lt"/>
              </a:rPr>
              <a:t>Мы </a:t>
            </a:r>
            <a:r>
              <a:rPr lang="ru-RU" sz="1400" dirty="0">
                <a:solidFill>
                  <a:srgbClr val="000000"/>
                </a:solidFill>
                <a:latin typeface="+mj-lt"/>
              </a:rPr>
              <a:t>создаем медиа-продукты высокого качества, которые делают жизнь украинцев ярче, интереснее и богаче.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52531" y="1"/>
            <a:ext cx="5191470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defRPr/>
            </a:pPr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Calibri" pitchFamily="34" charset="0"/>
              </a:rPr>
              <a:t>ИСТОРИЯ УСПЕХА В УКРАИНЕ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Calibri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4741372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Bookman Old Style" pitchFamily="18" charset="0"/>
              </a:rPr>
              <a:t>EDIPRESSE UKRAINE</a:t>
            </a:r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4779" y="4365104"/>
            <a:ext cx="1595979" cy="2167340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894" y="4365103"/>
            <a:ext cx="1756992" cy="2167341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4748" y="4365104"/>
            <a:ext cx="1635513" cy="2167341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8883" y="4356253"/>
            <a:ext cx="1635475" cy="2185041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822" y="4326857"/>
            <a:ext cx="1632622" cy="2138736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24291" y="3986921"/>
            <a:ext cx="2331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800000"/>
                </a:solidFill>
                <a:latin typeface="Century Gothic" pitchFamily="34" charset="0"/>
                <a:cs typeface="Calibri" pitchFamily="34" charset="0"/>
              </a:rPr>
              <a:t>http://edipresse.ua</a:t>
            </a:r>
            <a:endParaRPr lang="ru-RU" b="1" dirty="0">
              <a:solidFill>
                <a:srgbClr val="800000"/>
              </a:solidFill>
            </a:endParaRPr>
          </a:p>
        </p:txBody>
      </p:sp>
      <p:sp>
        <p:nvSpPr>
          <p:cNvPr id="21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</p:spTree>
    <p:extLst>
      <p:ext uri="{BB962C8B-B14F-4D97-AF65-F5344CB8AC3E}">
        <p14:creationId xmlns:p14="http://schemas.microsoft.com/office/powerpoint/2010/main" val="325583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67944" y="0"/>
            <a:ext cx="5076056" cy="40011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0"/>
            <a:ext cx="5868144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ИЗДАНИЯ ПЛАТФОРМЫ</a:t>
            </a:r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1818" y="839722"/>
            <a:ext cx="1973321" cy="2680011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Прямоугольник 16"/>
          <p:cNvSpPr/>
          <p:nvPr/>
        </p:nvSpPr>
        <p:spPr>
          <a:xfrm>
            <a:off x="2770866" y="501168"/>
            <a:ext cx="36022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800000"/>
                </a:solidFill>
                <a:latin typeface="Bookman Old Style" pitchFamily="18" charset="0"/>
              </a:rPr>
              <a:t>Строительство и Архитектура</a:t>
            </a:r>
            <a:endParaRPr lang="ru-RU" sz="1600" dirty="0">
              <a:solidFill>
                <a:srgbClr val="8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46186" y="501168"/>
            <a:ext cx="22268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800000"/>
                </a:solidFill>
                <a:latin typeface="Bookman Old Style" pitchFamily="18" charset="0"/>
              </a:rPr>
              <a:t>Декор и Интерьер</a:t>
            </a:r>
            <a:endParaRPr lang="ru-RU" sz="1600" dirty="0">
              <a:solidFill>
                <a:srgbClr val="8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825485" y="508717"/>
            <a:ext cx="20633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>
                <a:solidFill>
                  <a:srgbClr val="800000"/>
                </a:solidFill>
                <a:latin typeface="Bookman Old Style" pitchFamily="18" charset="0"/>
              </a:rPr>
              <a:t>Сад и Ландшафт</a:t>
            </a:r>
            <a:endParaRPr lang="ru-RU" sz="1600" dirty="0">
              <a:solidFill>
                <a:srgbClr val="80000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969427"/>
              </p:ext>
            </p:extLst>
          </p:nvPr>
        </p:nvGraphicFramePr>
        <p:xfrm>
          <a:off x="278985" y="3645024"/>
          <a:ext cx="8541487" cy="27892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68679"/>
                <a:gridCol w="1760910"/>
                <a:gridCol w="1747855"/>
                <a:gridCol w="1940528"/>
                <a:gridCol w="1823515"/>
              </a:tblGrid>
              <a:tr h="3093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Журнал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Уютная квартира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Приватный дом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Современный дом</a:t>
                      </a:r>
                      <a:endParaRPr lang="ru-RU" sz="1300" b="1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Любимая дача</a:t>
                      </a: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</a:tr>
              <a:tr h="150416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Тематика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Полезная информация  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по обустройству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квартиры, практические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рекомендации по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ремонту, советы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специалистов по дизайну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 декорированию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интерьера.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Практические и  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профессиональные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рекомендации лучших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специалистов по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строительству и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обустройству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современного </a:t>
                      </a:r>
                    </a:p>
                    <a:p>
                      <a:pPr algn="l" fontAlgn="t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эргономичного дома.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Собрание проектов домов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  визуализацией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интерьеров и ценные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статьи на проектную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тематику.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Создается при поддержке   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проектно-строительной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компании Z500.</a:t>
                      </a:r>
                      <a:endParaRPr lang="ru-RU" sz="1300" b="0" i="0" u="none" strike="noStrike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Уникальное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сочетание идей 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рекомендаций по 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строительству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 ремонту загородного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дома, обустройству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прилегающей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территории и отдыхе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на природе.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>
                    <a:solidFill>
                      <a:srgbClr val="800000"/>
                    </a:solidFill>
                  </a:tcPr>
                </a:tc>
              </a:tr>
              <a:tr h="24536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Тираж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45 000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35 000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20 000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40 000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</a:tr>
              <a:tr h="24536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Периодичность</a:t>
                      </a:r>
                      <a:endParaRPr lang="ru-RU" sz="13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ежемесячно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ежемесячно</a:t>
                      </a:r>
                      <a:endParaRPr lang="ru-RU" sz="1300" b="0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ru-RU" sz="13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раза в год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ежемесячно</a:t>
                      </a:r>
                      <a:endParaRPr lang="ru-RU" sz="13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7913" marR="7913" marT="7913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D:\My Documents\Olga.Kosinskaya\журналы\каталог проектов\Katalog proektov small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7779" y="839722"/>
            <a:ext cx="1888193" cy="2679937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199" y="847270"/>
            <a:ext cx="1915320" cy="2672389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485" y="839722"/>
            <a:ext cx="1922979" cy="2680275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39721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62076"/>
            <a:ext cx="4741372" cy="6335275"/>
          </a:xfrm>
          <a:prstGeom prst="rect">
            <a:avLst/>
          </a:prstGeom>
        </p:spPr>
      </p:pic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5а, 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2531" y="1"/>
            <a:ext cx="5191470" cy="40011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«УЮТНАЯ КВАРТИРА</a:t>
            </a:r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»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747" y="616520"/>
            <a:ext cx="2014898" cy="2817962"/>
          </a:xfrm>
          <a:prstGeom prst="rect">
            <a:avLst/>
          </a:prstGeom>
          <a:ln>
            <a:solidFill>
              <a:srgbClr val="E2D0B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4764418" y="616520"/>
            <a:ext cx="413995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+mn-lt"/>
              </a:rPr>
              <a:t>Журнал </a:t>
            </a:r>
            <a:r>
              <a:rPr lang="ru-RU" sz="1400" b="1" dirty="0">
                <a:solidFill>
                  <a:schemeClr val="bg1"/>
                </a:solidFill>
                <a:latin typeface="+mn-lt"/>
              </a:rPr>
              <a:t>«Уютная квартира»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- это журнал для тех, кто находится в поиске интересных идей и креативных решений для оформления интерьера, ценит комфорт и создает домашний уют. Журнал содержит полезную информацию по обустройству квартиры, практические рекомендации по ремонту и перепланировке пространства, советы специалистов по дизайну и декорированию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интерьера.</a:t>
            </a:r>
            <a:endParaRPr lang="ru-RU" sz="14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64418" y="3270066"/>
            <a:ext cx="307098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800000"/>
                </a:solidFill>
                <a:latin typeface="+mj-lt"/>
              </a:rPr>
              <a:t>Основные данные об </a:t>
            </a:r>
            <a:r>
              <a:rPr lang="ru-RU" sz="1400" b="1" i="1" dirty="0" smtClean="0">
                <a:solidFill>
                  <a:srgbClr val="800000"/>
                </a:solidFill>
                <a:latin typeface="+mj-lt"/>
              </a:rPr>
              <a:t>издании</a:t>
            </a:r>
            <a:endParaRPr lang="ru-RU" sz="1400" dirty="0">
              <a:solidFill>
                <a:srgbClr val="800000"/>
              </a:solidFill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0"/>
            <a:ext cx="4741372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endParaRPr lang="ru-RU" sz="2000" b="1" dirty="0">
              <a:latin typeface="Bookman Old Style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flipV="1">
            <a:off x="4764418" y="3079079"/>
            <a:ext cx="4391269" cy="5758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990210"/>
              </p:ext>
            </p:extLst>
          </p:nvPr>
        </p:nvGraphicFramePr>
        <p:xfrm>
          <a:off x="4849251" y="3626454"/>
          <a:ext cx="4221602" cy="19305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0596"/>
                <a:gridCol w="2201006"/>
              </a:tblGrid>
              <a:tr h="4446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45 000 экз.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ежемесячно</a:t>
                      </a:r>
                      <a:endParaRPr lang="ru-RU" sz="15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стр.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   210 х 280 мм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термосклейка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5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  <a:r>
                        <a:rPr lang="en-US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</a:t>
                      </a:r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,95 </a:t>
                      </a:r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D:\My Documents\Olga.Kosinskaya\журналы\УК\12_2012\Cover UK_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786" y="3638650"/>
            <a:ext cx="1994802" cy="2792021"/>
          </a:xfrm>
          <a:prstGeom prst="rect">
            <a:avLst/>
          </a:prstGeom>
          <a:noFill/>
          <a:ln>
            <a:solidFill>
              <a:srgbClr val="E2D0B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786" y="616519"/>
            <a:ext cx="2012108" cy="2807435"/>
          </a:xfrm>
          <a:prstGeom prst="rect">
            <a:avLst/>
          </a:prstGeom>
        </p:spPr>
      </p:pic>
      <p:pic>
        <p:nvPicPr>
          <p:cNvPr id="2050" name="Picture 2" descr="D:\My Documents\Ekaterina.Demina\Covers\УК\2012\cover_UK11 s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2532" y="3638650"/>
            <a:ext cx="2018113" cy="2821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563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35" y="289540"/>
            <a:ext cx="4592691" cy="633527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952531" y="0"/>
            <a:ext cx="5191470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ПРЕИМУЩЕСТВА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79657" y="494008"/>
            <a:ext cx="422968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rgbClr val="800000"/>
                </a:solidFill>
                <a:latin typeface="+mj-lt"/>
              </a:rPr>
              <a:t>Основные преимущества </a:t>
            </a:r>
            <a:r>
              <a:rPr lang="ru-RU" sz="1600" b="1" i="1" dirty="0" smtClean="0">
                <a:solidFill>
                  <a:srgbClr val="800000"/>
                </a:solidFill>
                <a:latin typeface="+mj-lt"/>
              </a:rPr>
              <a:t>журнала:</a:t>
            </a:r>
          </a:p>
          <a:p>
            <a:pPr>
              <a:defRPr/>
            </a:pPr>
            <a:endParaRPr lang="ru-RU" sz="1200" b="1" i="1" dirty="0">
              <a:solidFill>
                <a:srgbClr val="800000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«Уютная квартира»  - лидер интерьерных изданий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в Украине</a:t>
            </a:r>
            <a:r>
              <a:rPr lang="uk-UA" sz="1400" dirty="0" smtClean="0">
                <a:solidFill>
                  <a:schemeClr val="bg1"/>
                </a:solidFill>
                <a:latin typeface="+mj-lt"/>
              </a:rPr>
              <a:t>,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 по данным последней волны MMI 2012/3+4 отмечен активный рост читателей* 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</a:rPr>
              <a:t>+ 76 %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Тематические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материалы готовят эксперты и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специалисты в области архитектуры, декора и дизайна интерьера;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Уникальное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сбалансированное сочетание вдохновляющих идей и практичных советов по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интерьеру;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sz="14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Наибольший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% платежеспособных читателей среди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регулярной</a:t>
            </a:r>
            <a:r>
              <a:rPr lang="uk-UA" sz="14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аудитории </a:t>
            </a:r>
            <a:r>
              <a:rPr lang="en-US" sz="1400" b="1" dirty="0">
                <a:solidFill>
                  <a:srgbClr val="800000"/>
                </a:solidFill>
                <a:latin typeface="+mj-lt"/>
              </a:rPr>
              <a:t>90</a:t>
            </a:r>
            <a:r>
              <a:rPr lang="ru-RU" sz="1400" b="1" dirty="0" smtClean="0">
                <a:solidFill>
                  <a:srgbClr val="800000"/>
                </a:solidFill>
                <a:latin typeface="+mj-lt"/>
              </a:rPr>
              <a:t>%**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;</a:t>
            </a:r>
          </a:p>
          <a:p>
            <a:pPr marL="285750" indent="-285750">
              <a:buFont typeface="Wingdings" pitchFamily="2" charset="2"/>
              <a:buChar char="ü"/>
            </a:pPr>
            <a:endParaRPr lang="ru-RU" sz="14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Креативная команда, нестандартные идеи и возможности для продвижения вашей компании и продуктов на рынке Украины.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4590256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«УЮТНАЯ КВАРТИРА»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2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316" y="494008"/>
            <a:ext cx="4413561" cy="600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932040" y="3852337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08497" y="5359627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00" dirty="0" smtClean="0">
                <a:solidFill>
                  <a:schemeClr val="bg1"/>
                </a:solidFill>
                <a:latin typeface="+mj-lt"/>
              </a:rPr>
              <a:t>* По </a:t>
            </a:r>
            <a:r>
              <a:rPr lang="ru-RU" sz="1000" dirty="0">
                <a:solidFill>
                  <a:schemeClr val="bg1"/>
                </a:solidFill>
                <a:latin typeface="+mj-lt"/>
              </a:rPr>
              <a:t>сравнению с предыдущей волной исследования </a:t>
            </a:r>
            <a:r>
              <a:rPr lang="ru-RU" sz="1000" dirty="0" smtClean="0">
                <a:solidFill>
                  <a:schemeClr val="bg1"/>
                </a:solidFill>
                <a:latin typeface="+mj-lt"/>
              </a:rPr>
              <a:t>, средняя </a:t>
            </a:r>
            <a:r>
              <a:rPr lang="ru-RU" sz="1000" dirty="0">
                <a:solidFill>
                  <a:schemeClr val="bg1"/>
                </a:solidFill>
                <a:latin typeface="+mj-lt"/>
              </a:rPr>
              <a:t>аудитория одного номера</a:t>
            </a:r>
            <a:endParaRPr lang="en-US" sz="1000" dirty="0" smtClean="0">
              <a:solidFill>
                <a:schemeClr val="bg1"/>
              </a:solidFill>
              <a:latin typeface="+mj-lt"/>
            </a:endParaRPr>
          </a:p>
          <a:p>
            <a:r>
              <a:rPr lang="ru-RU" sz="1000" dirty="0" smtClean="0">
                <a:solidFill>
                  <a:schemeClr val="bg1"/>
                </a:solidFill>
                <a:latin typeface="+mj-lt"/>
              </a:rPr>
              <a:t>**MMI 2+3/2012, HYA</a:t>
            </a:r>
          </a:p>
          <a:p>
            <a:r>
              <a:rPr lang="ru-RU" sz="1000" dirty="0" smtClean="0">
                <a:solidFill>
                  <a:schemeClr val="bg1"/>
                </a:solidFill>
                <a:latin typeface="+mj-lt"/>
              </a:rPr>
              <a:t>Регулярная аудитория  </a:t>
            </a:r>
            <a:r>
              <a:rPr lang="ru-RU" sz="1000" dirty="0" smtClean="0">
                <a:solidFill>
                  <a:schemeClr val="bg1"/>
                </a:solidFill>
              </a:rPr>
              <a:t>– </a:t>
            </a:r>
            <a:r>
              <a:rPr lang="ru-RU" sz="1000" dirty="0" smtClean="0">
                <a:solidFill>
                  <a:schemeClr val="bg1"/>
                </a:solidFill>
                <a:latin typeface="+mj-lt"/>
              </a:rPr>
              <a:t>те кто читает издание: каждый  номер, почти каждый, половину номеров. </a:t>
            </a:r>
          </a:p>
          <a:p>
            <a:r>
              <a:rPr lang="ru-RU" sz="1000" dirty="0" smtClean="0">
                <a:solidFill>
                  <a:schemeClr val="bg1"/>
                </a:solidFill>
                <a:latin typeface="+mj-lt"/>
              </a:rPr>
              <a:t>Платежеспособная аудитория – финансовый статус: средний, обеспеченные, высокообеспеченные.</a:t>
            </a:r>
            <a:endParaRPr lang="ru-RU" sz="10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820787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262076"/>
            <a:ext cx="4572000" cy="6335275"/>
          </a:xfrm>
          <a:prstGeom prst="rect">
            <a:avLst/>
          </a:prstGeom>
        </p:spPr>
      </p:pic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2531" y="1"/>
            <a:ext cx="5191470" cy="40011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ОСНОВНЫЕ РУБРИКИ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88024" y="620688"/>
            <a:ext cx="4255517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ЦВЕТ В ИНТЕРЬЕРЕ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правила сочетания цветов, принтов, тонов и полутонов в интерьере квартиры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ЕСТЬ ИДЕЯ!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раздел, который дарит идеи по украшению интерьера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МОДНЫЕ ТЕНДЕНЦИИ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статьи о самых модных и актуальных стилях и акцентах  в оформлении интерьера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ИНТЕРЬЕР</a:t>
            </a:r>
            <a:r>
              <a:rPr lang="ru-RU" sz="15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около </a:t>
            </a:r>
            <a:r>
              <a:rPr lang="ru-RU" sz="1500" b="1" dirty="0">
                <a:solidFill>
                  <a:srgbClr val="800000"/>
                </a:solidFill>
                <a:latin typeface="+mj-lt"/>
              </a:rPr>
              <a:t>20</a:t>
            </a:r>
            <a:r>
              <a:rPr lang="ru-RU" sz="15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страниц готовых стильных интерьерных решений, иллюстрированных крупными фотографиями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СДЕЛАЕМ САМИ</a:t>
            </a:r>
            <a:r>
              <a:rPr lang="ru-RU" sz="15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пошаговые мастер-классы от известных студий дизайна и декора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ПРАКТИКА КОМФОРТА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советы по организации удобного и функционального пространства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ШКОЛА РЕМОНТА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технологии монтажных и отделочных работ, установка инженерных и осветительных систем, мастер-классы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ПОКУПКИ</a:t>
            </a:r>
            <a:r>
              <a:rPr lang="ru-RU" sz="15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обзорные статьи и модельный ряд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b="1" dirty="0">
                <a:solidFill>
                  <a:srgbClr val="800000"/>
                </a:solidFill>
                <a:latin typeface="+mj-lt"/>
              </a:rPr>
              <a:t>ЗА СОВЕТОМ К АРХИТЕКТОРУ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– варианты перепланировки типовых украинских квартир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 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ru-RU" sz="15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4" name="Рисунок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563" y="588049"/>
            <a:ext cx="1658938" cy="2376487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3140" y="620688"/>
            <a:ext cx="1668463" cy="2287587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563" y="4189648"/>
            <a:ext cx="1658937" cy="2303463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5" y="2420888"/>
            <a:ext cx="1606550" cy="2263775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4221088"/>
            <a:ext cx="1659600" cy="2322612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19" name="Рисунок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089" y="2420888"/>
            <a:ext cx="1606550" cy="2225675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416" y="0"/>
            <a:ext cx="4569801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«УЮТНАЯ КВАРТИРА»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309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smtClean="0"/>
              <a:t>ua</a:t>
            </a:r>
            <a:endParaRPr lang="ru-RU" sz="1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2531" y="1"/>
            <a:ext cx="5191470" cy="40011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2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НАШ ЧИТАТЕЛЬ</a:t>
            </a:r>
            <a:endParaRPr lang="ru-RU" sz="22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46638" y="0"/>
            <a:ext cx="4610415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«УЮТНАЯ КВАРТИРА»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479246"/>
            <a:ext cx="4048066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Читатели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журнала –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это преимущественно женщины </a:t>
            </a:r>
            <a:r>
              <a:rPr lang="ru-RU" sz="1500" dirty="0">
                <a:solidFill>
                  <a:srgbClr val="800000"/>
                </a:solidFill>
                <a:latin typeface="+mj-lt"/>
                <a:cs typeface="Calibri" pitchFamily="34" charset="0"/>
              </a:rPr>
              <a:t>(74%)*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,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наша читательница: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Успешна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и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активна;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Образована (</a:t>
            </a:r>
            <a:r>
              <a:rPr lang="ru-RU" sz="15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51%</a:t>
            </a:r>
            <a:r>
              <a:rPr lang="en-US" sz="15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*</a:t>
            </a:r>
            <a:r>
              <a:rPr lang="ru-RU" sz="1500" b="1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с высшим образованием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);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С уровнем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дохода выше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среднего;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Работающая </a:t>
            </a:r>
            <a:r>
              <a:rPr lang="ru-RU" sz="1500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(</a:t>
            </a:r>
            <a:r>
              <a:rPr lang="ru-RU" sz="1500" b="1" dirty="0">
                <a:solidFill>
                  <a:srgbClr val="800000"/>
                </a:solidFill>
                <a:latin typeface="+mj-lt"/>
                <a:cs typeface="Calibri" pitchFamily="34" charset="0"/>
              </a:rPr>
              <a:t>60</a:t>
            </a:r>
            <a:r>
              <a:rPr lang="ru-RU" sz="1500" b="1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%</a:t>
            </a:r>
            <a:r>
              <a:rPr lang="ru-RU" sz="1500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)</a:t>
            </a:r>
            <a:r>
              <a:rPr lang="en-US" sz="1500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*</a:t>
            </a:r>
            <a:r>
              <a:rPr lang="ru-RU" sz="1500" dirty="0" smtClean="0">
                <a:solidFill>
                  <a:srgbClr val="800000"/>
                </a:solidFill>
                <a:latin typeface="+mj-lt"/>
                <a:cs typeface="Calibri" pitchFamily="34" charset="0"/>
              </a:rPr>
              <a:t>;</a:t>
            </a:r>
            <a:endParaRPr lang="ru-RU" sz="1500" dirty="0">
              <a:solidFill>
                <a:srgbClr val="800000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Самостоятельно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принимает решение о покупках для своего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дома;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Владеет недвижимостью;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Мечтательная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и 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любопытная;</a:t>
            </a:r>
            <a:endParaRPr lang="ru-RU" sz="1500" dirty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Открыта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новым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идеям, смело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следует новинкам в декоре и оформлении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интерьера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1500" dirty="0" smtClean="0">
              <a:solidFill>
                <a:schemeClr val="bg1"/>
              </a:solidFill>
              <a:latin typeface="+mj-lt"/>
              <a:cs typeface="Calibri" pitchFamily="34" charset="0"/>
            </a:endParaRPr>
          </a:p>
          <a:p>
            <a:pPr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    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Стильный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и модный интерьер для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наших читателей – </a:t>
            </a:r>
            <a:r>
              <a:rPr lang="ru-RU" sz="1500" dirty="0">
                <a:solidFill>
                  <a:schemeClr val="bg1"/>
                </a:solidFill>
                <a:latin typeface="+mj-lt"/>
                <a:cs typeface="Calibri" pitchFamily="34" charset="0"/>
              </a:rPr>
              <a:t>это возможность проявить </a:t>
            </a:r>
            <a:r>
              <a:rPr lang="ru-RU" sz="15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свои творческие навыки, выразить свое «Я» через призму внутреннего жилого пространств</a:t>
            </a:r>
            <a:endParaRPr lang="ru-RU" sz="11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4008" y="6331513"/>
            <a:ext cx="262924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*Данные </a:t>
            </a:r>
            <a:r>
              <a:rPr lang="en-US" sz="1100" dirty="0" smtClean="0">
                <a:solidFill>
                  <a:schemeClr val="bg1"/>
                </a:solidFill>
                <a:latin typeface="+mj-lt"/>
                <a:cs typeface="Calibri" pitchFamily="34" charset="0"/>
              </a:rPr>
              <a:t>MMI </a:t>
            </a:r>
            <a:r>
              <a:rPr lang="ru-RU" sz="1100" dirty="0">
                <a:solidFill>
                  <a:schemeClr val="bg1"/>
                </a:solidFill>
                <a:latin typeface="+mj-lt"/>
                <a:cs typeface="Calibri" pitchFamily="34" charset="0"/>
              </a:rPr>
              <a:t>Украина ' 2012/3 + 2012/4</a:t>
            </a:r>
            <a:endParaRPr lang="en-US" sz="1100" dirty="0">
              <a:solidFill>
                <a:schemeClr val="bg1"/>
              </a:solidFill>
              <a:latin typeface="+mj-lt"/>
              <a:cs typeface="Calibri" pitchFamily="34" charset="0"/>
            </a:endParaRPr>
          </a:p>
        </p:txBody>
      </p:sp>
      <p:graphicFrame>
        <p:nvGraphicFramePr>
          <p:cNvPr id="11" name="Диаграмм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1087204"/>
              </p:ext>
            </p:extLst>
          </p:nvPr>
        </p:nvGraphicFramePr>
        <p:xfrm>
          <a:off x="1691680" y="3893674"/>
          <a:ext cx="3168352" cy="2742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0576054"/>
              </p:ext>
            </p:extLst>
          </p:nvPr>
        </p:nvGraphicFramePr>
        <p:xfrm>
          <a:off x="-324544" y="2031781"/>
          <a:ext cx="3384213" cy="29114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355408"/>
              </p:ext>
            </p:extLst>
          </p:nvPr>
        </p:nvGraphicFramePr>
        <p:xfrm>
          <a:off x="2123728" y="400111"/>
          <a:ext cx="2736304" cy="2740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Прямоугольник 8"/>
          <p:cNvSpPr>
            <a:spLocks noChangeArrowheads="1"/>
          </p:cNvSpPr>
          <p:nvPr/>
        </p:nvSpPr>
        <p:spPr bwMode="auto">
          <a:xfrm>
            <a:off x="2979188" y="517570"/>
            <a:ext cx="10454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1200" b="1" dirty="0">
                <a:solidFill>
                  <a:srgbClr val="D4B398"/>
                </a:solidFill>
                <a:latin typeface="Bookman Old Style" pitchFamily="18" charset="0"/>
              </a:rPr>
              <a:t>Возраст %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0" y="5038823"/>
            <a:ext cx="4576793" cy="276999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Читательская аудитория одного номера 59 тыс. человек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Прямая соединительная линия 6"/>
          <p:cNvCxnSpPr>
            <a:endCxn id="8" idx="0"/>
          </p:cNvCxnSpPr>
          <p:nvPr/>
        </p:nvCxnSpPr>
        <p:spPr>
          <a:xfrm>
            <a:off x="4563777" y="400111"/>
            <a:ext cx="8223" cy="6203889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00892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Прямая соединительная линия 24"/>
          <p:cNvCxnSpPr/>
          <p:nvPr/>
        </p:nvCxnSpPr>
        <p:spPr>
          <a:xfrm>
            <a:off x="3993302" y="4437112"/>
            <a:ext cx="5150698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952531" y="1508097"/>
            <a:ext cx="5191469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Рисунок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28" y="333374"/>
            <a:ext cx="4048258" cy="65246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41829" y="1347614"/>
            <a:ext cx="5193904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ru-RU" sz="1400" dirty="0">
              <a:solidFill>
                <a:srgbClr val="800000"/>
              </a:solidFill>
              <a:latin typeface="+mn-lt"/>
            </a:endParaRPr>
          </a:p>
          <a:p>
            <a:pPr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n-lt"/>
              </a:rPr>
              <a:t>Преимущества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Актуальность контента в течении длительного времени;</a:t>
            </a:r>
            <a:endParaRPr lang="ru-RU" sz="14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n-lt"/>
              </a:rPr>
              <a:t>Целевая аудитория с конкретными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потребностями;</a:t>
            </a:r>
            <a:endParaRPr lang="ru-RU" sz="14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Подробные тематические материалы;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n-lt"/>
              </a:rPr>
              <a:t>80%  новых редакционных материалов, не пересекающихся </a:t>
            </a:r>
            <a:r>
              <a:rPr lang="en-US" sz="1400" dirty="0" smtClean="0">
                <a:solidFill>
                  <a:schemeClr val="bg1"/>
                </a:solidFill>
                <a:latin typeface="+mn-lt"/>
              </a:rPr>
              <a:t> 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с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журналом «Уютная квартира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»;</a:t>
            </a:r>
            <a:endParaRPr lang="ru-RU" sz="14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n-lt"/>
              </a:rPr>
              <a:t>Опыт, комментарии и рекомендации экспертов и специалистов, которым доверяют тысячи наших читателей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n-lt"/>
              </a:rPr>
              <a:t>Актуальная информация: обзоры, новинки,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презентации;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Практические статьи (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вопрос-ответ, мастер-классы, практикумы, схемы и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прочее);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Мобильные возможности специальных проектов под рекламодателя.</a:t>
            </a:r>
          </a:p>
          <a:p>
            <a:pPr>
              <a:defRPr/>
            </a:pPr>
            <a:endParaRPr lang="ru-RU" sz="1100" dirty="0">
              <a:solidFill>
                <a:srgbClr val="800000"/>
              </a:solidFill>
              <a:latin typeface="+mn-lt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178300" y="333375"/>
            <a:ext cx="4376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067" y="4077072"/>
            <a:ext cx="1435086" cy="1983516"/>
          </a:xfrm>
          <a:prstGeom prst="rect">
            <a:avLst/>
          </a:prstGeom>
          <a:ln>
            <a:solidFill>
              <a:srgbClr val="E2D0B8"/>
            </a:solidFill>
          </a:ln>
        </p:spPr>
      </p:pic>
      <p:sp>
        <p:nvSpPr>
          <p:cNvPr id="11284" name="TextBox 15"/>
          <p:cNvSpPr txBox="1">
            <a:spLocks noChangeArrowheads="1"/>
          </p:cNvSpPr>
          <p:nvPr/>
        </p:nvSpPr>
        <p:spPr bwMode="auto">
          <a:xfrm>
            <a:off x="-6429" y="2384178"/>
            <a:ext cx="4048258" cy="156966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Выпуски </a:t>
            </a:r>
            <a:r>
              <a:rPr lang="ru-RU" sz="1600" b="1" dirty="0">
                <a:solidFill>
                  <a:srgbClr val="D4B398"/>
                </a:solidFill>
                <a:latin typeface="+mn-lt"/>
              </a:rPr>
              <a:t>«100 идей» 2013 </a:t>
            </a:r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года:</a:t>
            </a:r>
          </a:p>
          <a:p>
            <a:pPr algn="ctr" eaLnBrk="1" hangingPunct="1"/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«100 идей «Кухня и ванная»</a:t>
            </a:r>
          </a:p>
          <a:p>
            <a:pPr algn="ctr" eaLnBrk="1" hangingPunct="1"/>
            <a:r>
              <a:rPr lang="ru-RU" sz="1600" b="1" dirty="0">
                <a:solidFill>
                  <a:srgbClr val="D4B398"/>
                </a:solidFill>
                <a:latin typeface="+mn-lt"/>
              </a:rPr>
              <a:t>«100 идей </a:t>
            </a:r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«Отделка интерьера»</a:t>
            </a:r>
            <a:endParaRPr lang="ru-RU" sz="1600" b="1" dirty="0">
              <a:solidFill>
                <a:srgbClr val="D4B398"/>
              </a:solidFill>
              <a:latin typeface="+mn-lt"/>
            </a:endParaRPr>
          </a:p>
          <a:p>
            <a:pPr algn="ctr" eaLnBrk="1" hangingPunct="1"/>
            <a:r>
              <a:rPr lang="ru-RU" sz="1600" b="1" dirty="0">
                <a:solidFill>
                  <a:srgbClr val="D4B398"/>
                </a:solidFill>
                <a:latin typeface="+mn-lt"/>
              </a:rPr>
              <a:t>«100 идей </a:t>
            </a:r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«Свет в интерьере»</a:t>
            </a:r>
            <a:endParaRPr lang="ru-RU" sz="1600" b="1" dirty="0">
              <a:solidFill>
                <a:srgbClr val="D4B398"/>
              </a:solidFill>
              <a:latin typeface="+mn-lt"/>
            </a:endParaRPr>
          </a:p>
          <a:p>
            <a:pPr algn="ctr" eaLnBrk="1" hangingPunct="1"/>
            <a:r>
              <a:rPr lang="ru-RU" sz="1600" b="1" dirty="0">
                <a:solidFill>
                  <a:srgbClr val="D4B398"/>
                </a:solidFill>
                <a:latin typeface="+mn-lt"/>
              </a:rPr>
              <a:t>«100 идей «Кухня и ванная</a:t>
            </a:r>
            <a:r>
              <a:rPr lang="ru-RU" sz="1600" b="1" dirty="0" smtClean="0">
                <a:solidFill>
                  <a:srgbClr val="D4B398"/>
                </a:solidFill>
                <a:latin typeface="+mn-lt"/>
              </a:rPr>
              <a:t>»</a:t>
            </a:r>
          </a:p>
          <a:p>
            <a:pPr algn="ctr" eaLnBrk="1" hangingPunct="1"/>
            <a:endParaRPr lang="ru-RU" sz="1600" b="1" dirty="0">
              <a:solidFill>
                <a:srgbClr val="D4B398"/>
              </a:solidFill>
              <a:latin typeface="+mn-lt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952531" y="1"/>
            <a:ext cx="5191469" cy="36933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95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«100 идей» СПЕЦИАЛЬНЫЙ ВЫПУСК </a:t>
            </a:r>
            <a:endParaRPr lang="ru-RU" sz="195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4041829" cy="369332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«УЮТНАЯ КВАРТИРА»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48191" y="461126"/>
            <a:ext cx="46001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>
                <a:solidFill>
                  <a:srgbClr val="800000"/>
                </a:solidFill>
                <a:latin typeface="+mn-lt"/>
              </a:rPr>
              <a:t>«100 идей»</a:t>
            </a:r>
            <a:r>
              <a:rPr lang="ru-RU" sz="1400" dirty="0">
                <a:solidFill>
                  <a:srgbClr val="800000"/>
                </a:solidFill>
                <a:latin typeface="+mn-lt"/>
              </a:rPr>
              <a:t> </a:t>
            </a:r>
            <a:r>
              <a:rPr lang="ru-RU" sz="1400" dirty="0" smtClean="0">
                <a:solidFill>
                  <a:srgbClr val="800000"/>
                </a:solidFill>
                <a:latin typeface="+mn-lt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- это издание,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максимально раскрывающее все основные вопросы  одной тематики, выбранной на основании актуальности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и полезности информации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для украинского читателя.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6539" y="4052685"/>
            <a:ext cx="1413179" cy="1979397"/>
          </a:xfrm>
          <a:prstGeom prst="rect">
            <a:avLst/>
          </a:prstGeom>
          <a:ln>
            <a:solidFill>
              <a:srgbClr val="E2D0B8"/>
            </a:solidFill>
          </a:ln>
        </p:spPr>
      </p:pic>
      <p:sp>
        <p:nvSpPr>
          <p:cNvPr id="11273" name="TextBox 16"/>
          <p:cNvSpPr txBox="1">
            <a:spLocks noChangeArrowheads="1"/>
          </p:cNvSpPr>
          <p:nvPr/>
        </p:nvSpPr>
        <p:spPr bwMode="auto">
          <a:xfrm>
            <a:off x="-6429" y="6612653"/>
            <a:ext cx="9152864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3009" y="421643"/>
            <a:ext cx="1320261" cy="1851941"/>
          </a:xfrm>
          <a:prstGeom prst="rect">
            <a:avLst/>
          </a:prstGeom>
          <a:ln>
            <a:solidFill>
              <a:srgbClr val="E2D0B8"/>
            </a:solidFill>
          </a:ln>
        </p:spPr>
      </p:pic>
      <p:sp>
        <p:nvSpPr>
          <p:cNvPr id="11283" name="TextBox 15"/>
          <p:cNvSpPr txBox="1">
            <a:spLocks noChangeArrowheads="1"/>
          </p:cNvSpPr>
          <p:nvPr/>
        </p:nvSpPr>
        <p:spPr bwMode="auto">
          <a:xfrm>
            <a:off x="-6429" y="6165304"/>
            <a:ext cx="4041828" cy="338554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ru-RU"/>
            </a:defPPr>
            <a:lvl1pPr eaLnBrk="1" hangingPunct="1">
              <a:defRPr sz="1600" b="1">
                <a:solidFill>
                  <a:srgbClr val="D4B398"/>
                </a:solidFill>
              </a:defRPr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algn="ctr"/>
            <a:r>
              <a:rPr lang="ru-RU" dirty="0"/>
              <a:t>Выпуски «100 идей» 2012 года</a:t>
            </a: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447843"/>
              </p:ext>
            </p:extLst>
          </p:nvPr>
        </p:nvGraphicFramePr>
        <p:xfrm>
          <a:off x="4527980" y="4625434"/>
          <a:ext cx="4221602" cy="18061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0596"/>
                <a:gridCol w="2201006"/>
              </a:tblGrid>
              <a:tr h="2859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от 30 000 до </a:t>
                      </a:r>
                      <a:r>
                        <a:rPr lang="en-US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</a:t>
                      </a:r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5 000 экз.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4 выхода</a:t>
                      </a:r>
                      <a:r>
                        <a:rPr lang="ru-RU" sz="1600" u="none" strike="noStrike" baseline="0" dirty="0" smtClean="0">
                          <a:effectLst/>
                          <a:latin typeface="+mj-lt"/>
                        </a:rPr>
                        <a:t> в 2013 году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0916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стр.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023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   210 х 280 мм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Термосклейка/скоба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6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14,95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D:\My Documents\Ekaterina.Demina\Covers\COVER_100_IDEY1 s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602" y="402513"/>
            <a:ext cx="1345389" cy="189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53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3374"/>
            <a:ext cx="4570003" cy="652462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4178300" y="333375"/>
            <a:ext cx="4376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3" name="TextBox 16"/>
          <p:cNvSpPr txBox="1">
            <a:spLocks noChangeArrowheads="1"/>
          </p:cNvSpPr>
          <p:nvPr/>
        </p:nvSpPr>
        <p:spPr bwMode="auto">
          <a:xfrm>
            <a:off x="-6429" y="6612653"/>
            <a:ext cx="9152864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</a:t>
            </a:r>
            <a:r>
              <a:rPr lang="ru-RU" sz="1000" b="1" dirty="0" err="1"/>
              <a:t>www</a:t>
            </a:r>
            <a:r>
              <a:rPr lang="ru-RU" sz="1000" b="1" dirty="0"/>
              <a:t>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err="1"/>
              <a:t>ua</a:t>
            </a:r>
            <a:endParaRPr lang="ru-RU" sz="10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«ПРИВАТНЫЙ ДОМ</a:t>
            </a:r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»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" y="0"/>
            <a:ext cx="4570003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024" y="522902"/>
            <a:ext cx="2105482" cy="2924976"/>
          </a:xfrm>
          <a:prstGeom prst="rect">
            <a:avLst/>
          </a:prstGeom>
          <a:ln>
            <a:solidFill>
              <a:srgbClr val="E2D0B8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4617918" y="53884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+mj-lt"/>
              </a:rPr>
              <a:t>Журнал </a:t>
            </a:r>
            <a:r>
              <a:rPr lang="ru-RU" sz="1400" b="1" dirty="0">
                <a:solidFill>
                  <a:schemeClr val="bg1"/>
                </a:solidFill>
                <a:latin typeface="+mj-lt"/>
              </a:rPr>
              <a:t>«Приватный дом»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- практическое издание, содержащее профессиональные рекомендации лучших специалистов по строительству и обустройству комфортного и не затратного в обслуживании дома.</a:t>
            </a:r>
          </a:p>
          <a:p>
            <a:r>
              <a:rPr lang="ru-RU" sz="1400" dirty="0">
                <a:solidFill>
                  <a:schemeClr val="bg1"/>
                </a:solidFill>
                <a:latin typeface="+mj-lt"/>
              </a:rPr>
              <a:t>«Приватный дом» поможет больше узнать о строительных и ремонтных работах, качественных материалах и эффективных технологиях, получить ответы на юридические вопросы, рационально организовать приусадебное пространство, выбрать энергосберегающие инженерные системы для отопления, водоснабжения, канализации, освещения и др.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570003" y="3583600"/>
            <a:ext cx="4576432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4"/>
          <p:cNvSpPr>
            <a:spLocks noChangeArrowheads="1"/>
          </p:cNvSpPr>
          <p:nvPr/>
        </p:nvSpPr>
        <p:spPr bwMode="auto">
          <a:xfrm>
            <a:off x="4654125" y="3681582"/>
            <a:ext cx="308622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1400" b="1" i="1" dirty="0">
                <a:solidFill>
                  <a:srgbClr val="800000"/>
                </a:solidFill>
                <a:latin typeface="+mn-lt"/>
              </a:rPr>
              <a:t>Основные данные об </a:t>
            </a:r>
            <a:r>
              <a:rPr lang="ru-RU" sz="1400" b="1" i="1" dirty="0" smtClean="0">
                <a:solidFill>
                  <a:srgbClr val="800000"/>
                </a:solidFill>
                <a:latin typeface="+mn-lt"/>
              </a:rPr>
              <a:t>издании</a:t>
            </a:r>
            <a:endParaRPr lang="ru-RU" sz="1400" dirty="0">
              <a:solidFill>
                <a:srgbClr val="800000"/>
              </a:solidFill>
              <a:latin typeface="+mn-lt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960" y="506964"/>
            <a:ext cx="2192070" cy="2956851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8959" y="3583600"/>
            <a:ext cx="2192071" cy="2886477"/>
          </a:xfrm>
          <a:prstGeom prst="rect">
            <a:avLst/>
          </a:prstGeom>
          <a:ln>
            <a:solidFill>
              <a:srgbClr val="E2D0B8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97" y="3595686"/>
            <a:ext cx="2123414" cy="2862306"/>
          </a:xfrm>
          <a:prstGeom prst="rect">
            <a:avLst/>
          </a:prstGeom>
          <a:ln>
            <a:solidFill>
              <a:srgbClr val="E2D0B8"/>
            </a:solidFill>
          </a:ln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088593"/>
              </p:ext>
            </p:extLst>
          </p:nvPr>
        </p:nvGraphicFramePr>
        <p:xfrm>
          <a:off x="4747418" y="4149080"/>
          <a:ext cx="4221602" cy="19305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0596"/>
                <a:gridCol w="2201006"/>
              </a:tblGrid>
              <a:tr h="4446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</a:t>
                      </a:r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 </a:t>
                      </a:r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000 экз.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ежемесячно</a:t>
                      </a:r>
                      <a:endParaRPr lang="ru-RU" sz="15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стр.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   210 х 280 мм</a:t>
                      </a:r>
                      <a:endParaRPr lang="ru-RU" sz="15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  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термосклейка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5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5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5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5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5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5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</a:t>
                      </a:r>
                      <a:r>
                        <a:rPr lang="en-US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</a:t>
                      </a:r>
                      <a:r>
                        <a:rPr lang="ru-RU" sz="15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,95 </a:t>
                      </a:r>
                      <a:r>
                        <a:rPr lang="ru-RU" sz="15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5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0661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355976" cy="652462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4178300" y="333375"/>
            <a:ext cx="4376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3" name="TextBox 16"/>
          <p:cNvSpPr txBox="1">
            <a:spLocks noChangeArrowheads="1"/>
          </p:cNvSpPr>
          <p:nvPr/>
        </p:nvSpPr>
        <p:spPr bwMode="auto">
          <a:xfrm>
            <a:off x="-6429" y="6612653"/>
            <a:ext cx="9152864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ПРЕИМУЩЕСТВА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4355976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«ПРИВАТНЫЙ ДОМ»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1" name="Прямоугольник 4"/>
          <p:cNvSpPr>
            <a:spLocks noChangeArrowheads="1"/>
          </p:cNvSpPr>
          <p:nvPr/>
        </p:nvSpPr>
        <p:spPr bwMode="auto">
          <a:xfrm>
            <a:off x="4773612" y="553597"/>
            <a:ext cx="4154487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i="1" dirty="0">
                <a:solidFill>
                  <a:srgbClr val="800000"/>
                </a:solidFill>
                <a:latin typeface="+mj-lt"/>
              </a:rPr>
              <a:t>Основные преимущества </a:t>
            </a:r>
            <a:r>
              <a:rPr lang="ru-RU" sz="1600" b="1" i="1" dirty="0" smtClean="0">
                <a:solidFill>
                  <a:srgbClr val="800000"/>
                </a:solidFill>
                <a:latin typeface="+mj-lt"/>
              </a:rPr>
              <a:t>журнала:</a:t>
            </a:r>
          </a:p>
          <a:p>
            <a:pPr>
              <a:defRPr/>
            </a:pPr>
            <a:endParaRPr lang="ru-RU" sz="1600" b="1" i="1" dirty="0">
              <a:solidFill>
                <a:srgbClr val="800000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bg1"/>
                </a:solidFill>
                <a:latin typeface="+mj-lt"/>
              </a:rPr>
              <a:t>Практичная информация и пошаговые инструкции по строительству с учетом наиболее актуальных вопросов экологичности и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энергосбережения;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6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bg1"/>
                </a:solidFill>
                <a:latin typeface="+mj-lt"/>
              </a:rPr>
              <a:t>В создании качественных информационных материалов учувствуют лучшие эксперты и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специалисты;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6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bg1"/>
                </a:solidFill>
                <a:latin typeface="+mj-lt"/>
              </a:rPr>
              <a:t>Актуальная и современная информация о материалах и технологиях доступных на украинском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рынке;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6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>
                <a:solidFill>
                  <a:schemeClr val="bg1"/>
                </a:solidFill>
                <a:latin typeface="+mj-lt"/>
              </a:rPr>
              <a:t>Украинская команда профессионалов обеспечивает индивидуальный подход в разработке нестандартных рекламных предложений для успешного продвижения вашей компании на украинском рынке.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049" y="537775"/>
            <a:ext cx="3282950" cy="4585129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526" y="2132856"/>
            <a:ext cx="3070334" cy="4325561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7098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3374"/>
            <a:ext cx="4430419" cy="652462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4178300" y="333375"/>
            <a:ext cx="4376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3" name="TextBox 16"/>
          <p:cNvSpPr txBox="1">
            <a:spLocks noChangeArrowheads="1"/>
          </p:cNvSpPr>
          <p:nvPr/>
        </p:nvSpPr>
        <p:spPr bwMode="auto">
          <a:xfrm>
            <a:off x="-6429" y="6612653"/>
            <a:ext cx="9152864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ОСНОВНЫЕ РУБРИКИ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" y="0"/>
            <a:ext cx="4430419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«ПРИВАТНЫЙ ДОМ»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776" y="446628"/>
            <a:ext cx="1799482" cy="2554945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980" y="3593096"/>
            <a:ext cx="1876278" cy="2600163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86" y="489075"/>
            <a:ext cx="1819672" cy="2532952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48" name="Прямоугольник 4"/>
          <p:cNvSpPr>
            <a:spLocks noChangeArrowheads="1"/>
          </p:cNvSpPr>
          <p:nvPr/>
        </p:nvSpPr>
        <p:spPr bwMode="auto">
          <a:xfrm>
            <a:off x="4430419" y="511575"/>
            <a:ext cx="4716016" cy="62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</a:rPr>
              <a:t>СОВРЕМЕННЫЙ ДОМ </a:t>
            </a:r>
            <a:r>
              <a:rPr lang="ru-RU" sz="1300" dirty="0">
                <a:solidFill>
                  <a:schemeClr val="bg1"/>
                </a:solidFill>
              </a:rPr>
              <a:t>– спецпроект – цикл статей прикладного характера о том, как правильно строить и эксплуатировать дом с точки зрения энергоэффективности, </a:t>
            </a:r>
            <a:r>
              <a:rPr lang="ru-RU" sz="1300" dirty="0" smtClean="0">
                <a:solidFill>
                  <a:schemeClr val="bg1"/>
                </a:solidFill>
              </a:rPr>
              <a:t>экологичности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5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 smtClean="0">
                <a:solidFill>
                  <a:srgbClr val="800000"/>
                </a:solidFill>
                <a:latin typeface="+mn-lt"/>
              </a:rPr>
              <a:t>АРХИТЕКТУРА </a:t>
            </a:r>
            <a:r>
              <a:rPr lang="ru-RU" sz="1300" b="1" dirty="0">
                <a:solidFill>
                  <a:srgbClr val="800000"/>
                </a:solidFill>
                <a:latin typeface="+mn-lt"/>
              </a:rPr>
              <a:t>И ИНТЕРЬЕР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лучшие построенные дома и интерьеры </a:t>
            </a:r>
            <a:endParaRPr lang="ru-RU" sz="1300" dirty="0" smtClean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5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СТРОИТЕЛЬСТВО И РЕМОНТ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мастер-классы по строительству и ремонту, сравнительные анализы</a:t>
            </a:r>
          </a:p>
          <a:p>
            <a:pPr>
              <a:defRPr/>
            </a:pP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      материалов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и технологий с ценами, потребительские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советы</a:t>
            </a:r>
          </a:p>
          <a:p>
            <a:pPr>
              <a:defRPr/>
            </a:pPr>
            <a:endParaRPr lang="ru-RU" sz="5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УРОКИ ДИЗАЙНА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 основы дизайна и организации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пространства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5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ИНЖЕНЕРНЫЕ СИСТЕМЫ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все об инженерном оборудовании и коммуникациях, правила проектирования и монтажа, выбор деталей и элементов для систем отопления, водоснабжения, канализации, вентиляции,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освещения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5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ИНСТРУМЕНТ</a:t>
            </a:r>
            <a:r>
              <a:rPr lang="ru-RU" sz="1300" b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описание разных видов инструментов, принципы их работы и нюансы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использования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500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ВОКРУГ ДОМА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дизайн и благоустройство приусадебной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территории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endParaRPr lang="ru-RU" sz="5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b="1" dirty="0">
                <a:solidFill>
                  <a:srgbClr val="800000"/>
                </a:solidFill>
                <a:latin typeface="+mn-lt"/>
              </a:rPr>
              <a:t>ПРАВО И ФИНАНСЫ </a:t>
            </a:r>
            <a:r>
              <a:rPr lang="ru-RU" sz="1300" dirty="0">
                <a:solidFill>
                  <a:schemeClr val="bg1"/>
                </a:solidFill>
                <a:latin typeface="+mn-lt"/>
              </a:rPr>
              <a:t>– консультации специалистов и правовые статьи про решение юр. вопросов связанных с покупкой, строительством, реконструкцией, перепланировкой, страхованием  частной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недвижимости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500" b="1" dirty="0">
              <a:solidFill>
                <a:schemeClr val="bg1"/>
              </a:solidFill>
              <a:latin typeface="+mn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300" b="1" dirty="0" smtClean="0">
                <a:solidFill>
                  <a:srgbClr val="800000"/>
                </a:solidFill>
                <a:latin typeface="+mn-lt"/>
              </a:rPr>
              <a:t>БЕЗОПАСНОСТЬ</a:t>
            </a:r>
            <a:r>
              <a:rPr lang="ru-RU" sz="1300" dirty="0" smtClean="0">
                <a:solidFill>
                  <a:srgbClr val="800000"/>
                </a:solidFill>
                <a:latin typeface="+mn-lt"/>
              </a:rPr>
              <a:t> </a:t>
            </a:r>
            <a:r>
              <a:rPr lang="ru-RU" sz="1300" dirty="0" smtClean="0">
                <a:solidFill>
                  <a:schemeClr val="bg1"/>
                </a:solidFill>
                <a:latin typeface="+mn-lt"/>
              </a:rPr>
              <a:t>–  рубрика посвященная всем возможным приспособлениям  и системам, поддерживающим безопасное проживание в доме</a:t>
            </a:r>
            <a:endParaRPr lang="ru-RU" sz="13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7561" y="919699"/>
            <a:ext cx="1875295" cy="2650055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86" y="3518253"/>
            <a:ext cx="1906473" cy="2675006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7149" y="3921216"/>
            <a:ext cx="1877338" cy="2663648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7388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5250" y="722313"/>
            <a:ext cx="48974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5" name="Прямоугольник 4"/>
          <p:cNvSpPr>
            <a:spLocks noChangeArrowheads="1"/>
          </p:cNvSpPr>
          <p:nvPr/>
        </p:nvSpPr>
        <p:spPr bwMode="auto">
          <a:xfrm>
            <a:off x="4572000" y="546881"/>
            <a:ext cx="4567506" cy="6186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1"/>
                </a:solidFill>
                <a:latin typeface="+mj-lt"/>
              </a:rPr>
              <a:t>Мужчины </a:t>
            </a:r>
            <a:r>
              <a:rPr lang="ru-RU" sz="1300" b="1" dirty="0">
                <a:solidFill>
                  <a:srgbClr val="800000"/>
                </a:solidFill>
                <a:latin typeface="+mj-lt"/>
              </a:rPr>
              <a:t>(50</a:t>
            </a:r>
            <a:r>
              <a:rPr lang="ru-RU" sz="1300" b="1" dirty="0" smtClean="0">
                <a:solidFill>
                  <a:srgbClr val="800000"/>
                </a:solidFill>
                <a:latin typeface="+mj-lt"/>
              </a:rPr>
              <a:t>%)*</a:t>
            </a:r>
            <a:r>
              <a:rPr lang="ru-RU" sz="13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и женщины </a:t>
            </a:r>
            <a:r>
              <a:rPr lang="ru-RU" sz="1300" b="1" dirty="0">
                <a:solidFill>
                  <a:srgbClr val="800000"/>
                </a:solidFill>
                <a:latin typeface="+mj-lt"/>
              </a:rPr>
              <a:t>(50</a:t>
            </a:r>
            <a:r>
              <a:rPr lang="ru-RU" sz="1300" b="1" dirty="0" smtClean="0">
                <a:solidFill>
                  <a:srgbClr val="800000"/>
                </a:solidFill>
                <a:latin typeface="+mj-lt"/>
              </a:rPr>
              <a:t>%)*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– в возрасте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35-50 лет;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Владеют земельными участками и загородной недвижимостью;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Занимаются строительством собственного дома или перестройкой, перепланировкой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с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учетом современных технологий и материалов;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Уровень дохода – средний </a:t>
            </a:r>
            <a:r>
              <a:rPr lang="ru-RU" sz="1300" b="1" dirty="0" smtClean="0">
                <a:solidFill>
                  <a:srgbClr val="800000"/>
                </a:solidFill>
                <a:latin typeface="+mj-lt"/>
              </a:rPr>
              <a:t>(50%)*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      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и выше среднего </a:t>
            </a:r>
            <a:r>
              <a:rPr lang="ru-RU" sz="1300" b="1" dirty="0">
                <a:solidFill>
                  <a:srgbClr val="800000"/>
                </a:solidFill>
                <a:latin typeface="+mj-lt"/>
              </a:rPr>
              <a:t>(21,8</a:t>
            </a:r>
            <a:r>
              <a:rPr lang="ru-RU" sz="1300" b="1" dirty="0" smtClean="0">
                <a:solidFill>
                  <a:srgbClr val="800000"/>
                </a:solidFill>
                <a:latin typeface="+mj-lt"/>
              </a:rPr>
              <a:t>%)*</a:t>
            </a:r>
            <a:r>
              <a:rPr lang="ru-RU" sz="1300" b="1" dirty="0" smtClean="0">
                <a:solidFill>
                  <a:schemeClr val="bg1"/>
                </a:solidFill>
                <a:latin typeface="+mj-lt"/>
              </a:rPr>
              <a:t>;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ru-RU" sz="1300" b="1" dirty="0">
              <a:solidFill>
                <a:srgbClr val="800000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Образование - высшее </a:t>
            </a:r>
            <a:r>
              <a:rPr lang="ru-RU" sz="1300" b="1" dirty="0">
                <a:solidFill>
                  <a:srgbClr val="800000"/>
                </a:solidFill>
                <a:latin typeface="+mj-lt"/>
              </a:rPr>
              <a:t>(73,9 </a:t>
            </a:r>
            <a:r>
              <a:rPr lang="ru-RU" sz="1300" b="1" dirty="0" smtClean="0">
                <a:solidFill>
                  <a:srgbClr val="800000"/>
                </a:solidFill>
                <a:latin typeface="+mj-lt"/>
              </a:rPr>
              <a:t>%)*</a:t>
            </a:r>
            <a:r>
              <a:rPr lang="ru-RU" sz="1300" b="1" dirty="0" smtClean="0">
                <a:solidFill>
                  <a:schemeClr val="bg1"/>
                </a:solidFill>
                <a:latin typeface="+mj-lt"/>
              </a:rPr>
              <a:t>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rgbClr val="800000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>
                <a:solidFill>
                  <a:schemeClr val="bg1"/>
                </a:solidFill>
                <a:latin typeface="+mj-lt"/>
              </a:rPr>
              <a:t>Более 70% планируют приобретение высококачественных товаров для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дома;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В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процессе строительства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дома,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занимают активную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позицию, но при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этом пользуются услугами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подрядчиков;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Интересуются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новинками, вникают во все этапы строительства, выбирают технологии,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материалы и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инструменты наиболее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качественные и современные;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Наши читатели самостоятельно </a:t>
            </a:r>
            <a:r>
              <a:rPr lang="ru-RU" sz="1300" dirty="0">
                <a:solidFill>
                  <a:schemeClr val="bg1"/>
                </a:solidFill>
                <a:latin typeface="+mj-lt"/>
              </a:rPr>
              <a:t>контролируют бюджет и соблюдение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сроков</a:t>
            </a:r>
            <a:r>
              <a:rPr lang="en-US" sz="13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строительства/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3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300" dirty="0" smtClean="0">
                <a:solidFill>
                  <a:schemeClr val="bg1"/>
                </a:solidFill>
                <a:latin typeface="+mj-lt"/>
              </a:rPr>
              <a:t>      ремонта.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ru-RU" sz="160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   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ПОРТРЕТ ЧИТАТЕЛЯ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0" y="0"/>
            <a:ext cx="4427984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«ПРИВАТНЫЙ ДОМ»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2000" y="6279741"/>
            <a:ext cx="12907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prstClr val="black"/>
                </a:solidFill>
                <a:latin typeface="Calibri"/>
              </a:rPr>
              <a:t> </a:t>
            </a:r>
            <a:r>
              <a:rPr lang="ru-RU" sz="1050" dirty="0">
                <a:solidFill>
                  <a:prstClr val="black"/>
                </a:solidFill>
                <a:latin typeface="Calibri"/>
              </a:rPr>
              <a:t>*Данные </a:t>
            </a:r>
            <a:r>
              <a:rPr lang="en-US" sz="1050" dirty="0">
                <a:solidFill>
                  <a:prstClr val="black"/>
                </a:solidFill>
                <a:latin typeface="Calibri"/>
              </a:rPr>
              <a:t>PMI </a:t>
            </a:r>
            <a:r>
              <a:rPr lang="uk-UA" sz="1050" dirty="0" smtClean="0">
                <a:solidFill>
                  <a:prstClr val="black"/>
                </a:solidFill>
                <a:latin typeface="Calibri"/>
              </a:rPr>
              <a:t>2012</a:t>
            </a:r>
            <a:endParaRPr lang="ru-RU" sz="1050" dirty="0"/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2180255901"/>
              </p:ext>
            </p:extLst>
          </p:nvPr>
        </p:nvGraphicFramePr>
        <p:xfrm>
          <a:off x="1979712" y="3843992"/>
          <a:ext cx="2776435" cy="276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073760945"/>
              </p:ext>
            </p:extLst>
          </p:nvPr>
        </p:nvGraphicFramePr>
        <p:xfrm>
          <a:off x="1835696" y="200056"/>
          <a:ext cx="3096344" cy="30717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347891492"/>
              </p:ext>
            </p:extLst>
          </p:nvPr>
        </p:nvGraphicFramePr>
        <p:xfrm>
          <a:off x="-540568" y="1676400"/>
          <a:ext cx="3888432" cy="2884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H="1">
            <a:off x="4427984" y="400110"/>
            <a:ext cx="1" cy="6460122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7" name="TextBox 16"/>
          <p:cNvSpPr txBox="1">
            <a:spLocks noChangeArrowheads="1"/>
          </p:cNvSpPr>
          <p:nvPr/>
        </p:nvSpPr>
        <p:spPr bwMode="auto">
          <a:xfrm>
            <a:off x="0" y="6606232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3374"/>
            <a:ext cx="4355975" cy="65246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355973" y="570064"/>
            <a:ext cx="470761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Преимущества</a:t>
            </a:r>
            <a:endParaRPr lang="ru-RU" sz="1500" b="1" dirty="0">
              <a:solidFill>
                <a:srgbClr val="800000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Актуальность контента </a:t>
            </a:r>
            <a:r>
              <a:rPr lang="ru-RU" sz="1600" dirty="0">
                <a:solidFill>
                  <a:schemeClr val="bg1"/>
                </a:solidFill>
              </a:rPr>
              <a:t>в течении длительного </a:t>
            </a:r>
            <a:r>
              <a:rPr lang="ru-RU" sz="1600" dirty="0" smtClean="0">
                <a:solidFill>
                  <a:schemeClr val="bg1"/>
                </a:solidFill>
              </a:rPr>
              <a:t>времени;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Целевая аудитория с конкретными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потребностями;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Подробные тематические материалы;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80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%  новых редакционных материалов, не пересекающихся с журналом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«Приватный дом»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Опыт, комментарии и рекомендации экспертов и специалистов, которым доверяют тысячи наших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читателей;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Актуальная информация: обзоры, новинки,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презентации;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500" dirty="0">
                <a:solidFill>
                  <a:schemeClr val="bg1"/>
                </a:solidFill>
                <a:latin typeface="+mj-lt"/>
              </a:rPr>
              <a:t>Практические статьи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(пошаговка, вопрос-ответ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, мастер-классы, практикумы, схемы и прочее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).</a:t>
            </a:r>
            <a:endParaRPr lang="ru-RU" sz="1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440" name="TextBox 16"/>
          <p:cNvSpPr txBox="1">
            <a:spLocks noChangeArrowheads="1"/>
          </p:cNvSpPr>
          <p:nvPr/>
        </p:nvSpPr>
        <p:spPr bwMode="auto">
          <a:xfrm>
            <a:off x="1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</a:t>
            </a:r>
            <a:r>
              <a:rPr lang="ru-RU" sz="1000" b="1" dirty="0" err="1"/>
              <a:t>www</a:t>
            </a:r>
            <a:r>
              <a:rPr lang="ru-RU" sz="1000" b="1" dirty="0"/>
              <a:t>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 err="1"/>
              <a:t>ua</a:t>
            </a:r>
            <a:endParaRPr lang="ru-RU" sz="1000" b="1" dirty="0"/>
          </a:p>
        </p:txBody>
      </p:sp>
      <p:sp>
        <p:nvSpPr>
          <p:cNvPr id="18446" name="TextBox 15"/>
          <p:cNvSpPr txBox="1">
            <a:spLocks noChangeArrowheads="1"/>
          </p:cNvSpPr>
          <p:nvPr/>
        </p:nvSpPr>
        <p:spPr bwMode="auto">
          <a:xfrm>
            <a:off x="-1" y="2764689"/>
            <a:ext cx="4355974" cy="83099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600" dirty="0">
                <a:solidFill>
                  <a:srgbClr val="C1926B"/>
                </a:solidFill>
                <a:latin typeface="Bookman Old Style" pitchFamily="18" charset="0"/>
              </a:rPr>
              <a:t>Спецвыпуски 2013 </a:t>
            </a:r>
            <a:r>
              <a:rPr lang="ru-RU" sz="1600" dirty="0" smtClean="0">
                <a:solidFill>
                  <a:srgbClr val="C1926B"/>
                </a:solidFill>
                <a:latin typeface="Bookman Old Style" pitchFamily="18" charset="0"/>
              </a:rPr>
              <a:t>года:</a:t>
            </a:r>
          </a:p>
          <a:p>
            <a:pPr algn="ctr" eaLnBrk="1" hangingPunct="1"/>
            <a:r>
              <a:rPr lang="ru-RU" sz="1600" b="1" dirty="0" smtClean="0">
                <a:solidFill>
                  <a:srgbClr val="C1926B"/>
                </a:solidFill>
                <a:latin typeface="Bookman Old Style" pitchFamily="18" charset="0"/>
              </a:rPr>
              <a:t>«Теплый дом»</a:t>
            </a:r>
          </a:p>
          <a:p>
            <a:pPr algn="ctr" eaLnBrk="1" hangingPunct="1"/>
            <a:r>
              <a:rPr lang="ru-RU" sz="1600" b="1" dirty="0" smtClean="0">
                <a:solidFill>
                  <a:srgbClr val="C1926B"/>
                </a:solidFill>
                <a:latin typeface="Bookman Old Style" pitchFamily="18" charset="0"/>
              </a:rPr>
              <a:t>«Энергоэффективный дом»</a:t>
            </a:r>
            <a:endParaRPr lang="ru-RU" sz="1600" b="1" dirty="0">
              <a:solidFill>
                <a:srgbClr val="C1926B"/>
              </a:solidFill>
              <a:latin typeface="Bookman Old Style" pitchFamily="18" charset="0"/>
            </a:endParaRPr>
          </a:p>
        </p:txBody>
      </p:sp>
      <p:pic>
        <p:nvPicPr>
          <p:cNvPr id="18450" name="Рисунок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4395" y="507805"/>
            <a:ext cx="1487567" cy="2175276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СПЕЦИАЛЬНЫЕ ВЫПУСКИ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0" y="0"/>
            <a:ext cx="4355975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«ПРИВАТНЫЙ ДОМ»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355977" y="4005064"/>
            <a:ext cx="4788024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7808" y="3639501"/>
            <a:ext cx="1475730" cy="1961181"/>
          </a:xfrm>
          <a:prstGeom prst="rect">
            <a:avLst/>
          </a:prstGeom>
          <a:noFill/>
          <a:ln w="9525">
            <a:solidFill>
              <a:srgbClr val="E2D0B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5" name="TextBox 15"/>
          <p:cNvSpPr txBox="1">
            <a:spLocks noChangeArrowheads="1"/>
          </p:cNvSpPr>
          <p:nvPr/>
        </p:nvSpPr>
        <p:spPr bwMode="auto">
          <a:xfrm>
            <a:off x="-1" y="5649893"/>
            <a:ext cx="4355974" cy="95410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400" dirty="0" smtClean="0">
                <a:solidFill>
                  <a:srgbClr val="C1926B"/>
                </a:solidFill>
                <a:latin typeface="Bookman Old Style" pitchFamily="18" charset="0"/>
              </a:rPr>
              <a:t>Спецвыпуски 2012 года:</a:t>
            </a:r>
          </a:p>
          <a:p>
            <a:pPr algn="ctr" eaLnBrk="1" hangingPunct="1"/>
            <a:r>
              <a:rPr lang="ru-RU" sz="1400" b="1" dirty="0" smtClean="0">
                <a:solidFill>
                  <a:srgbClr val="C1926B"/>
                </a:solidFill>
                <a:latin typeface="Bookman Old Style" pitchFamily="18" charset="0"/>
              </a:rPr>
              <a:t>«Дома из разных материалов»</a:t>
            </a:r>
          </a:p>
          <a:p>
            <a:pPr algn="ctr" eaLnBrk="1" hangingPunct="1"/>
            <a:r>
              <a:rPr lang="ru-RU" sz="1400" b="1" dirty="0" smtClean="0">
                <a:solidFill>
                  <a:srgbClr val="C1926B"/>
                </a:solidFill>
                <a:latin typeface="Bookman Old Style" pitchFamily="18" charset="0"/>
              </a:rPr>
              <a:t>«Энергоэффективный дом»</a:t>
            </a:r>
          </a:p>
          <a:p>
            <a:pPr algn="ctr" eaLnBrk="1" hangingPunct="1"/>
            <a:endParaRPr lang="ru-RU" sz="1400" b="1" dirty="0">
              <a:solidFill>
                <a:srgbClr val="C1926B"/>
              </a:solidFill>
              <a:latin typeface="Bookman Old Style" pitchFamily="18" charset="0"/>
            </a:endParaRPr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939892"/>
              </p:ext>
            </p:extLst>
          </p:nvPr>
        </p:nvGraphicFramePr>
        <p:xfrm>
          <a:off x="4537791" y="4149080"/>
          <a:ext cx="4424396" cy="18061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18130"/>
                <a:gridCol w="2306266"/>
              </a:tblGrid>
              <a:tr h="2859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Тираж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от 30 000 до </a:t>
                      </a:r>
                      <a:r>
                        <a:rPr lang="en-US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</a:t>
                      </a:r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5 000 экз.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n-lt"/>
                        </a:rPr>
                        <a:t>Периодичность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+mn-lt"/>
                        </a:rPr>
                        <a:t>2 выхода</a:t>
                      </a:r>
                      <a:r>
                        <a:rPr lang="ru-RU" sz="1600" u="none" strike="noStrike" baseline="0" dirty="0" smtClean="0">
                          <a:effectLst/>
                          <a:latin typeface="+mn-lt"/>
                        </a:rPr>
                        <a:t> в год</a:t>
                      </a:r>
                      <a:endParaRPr lang="ru-RU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0916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Объем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100 стр.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023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n-lt"/>
                        </a:rPr>
                        <a:t>Формат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effectLst/>
                          <a:latin typeface="+mn-lt"/>
                        </a:rPr>
                        <a:t>   210 х 280 мм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Переплет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термосклейка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n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n-lt"/>
                        </a:rPr>
                        <a:t>Распространение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n-lt"/>
                        </a:rPr>
                        <a:t>вся Украина</a:t>
                      </a:r>
                      <a:endParaRPr lang="ru-RU" sz="16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Розничная </a:t>
                      </a:r>
                      <a:r>
                        <a:rPr lang="ru-RU" sz="16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цена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17,95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грн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D:\My Documents\Ekaterina.Demina\Covers\специздания\сover sv_01_2012 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74" y="3639501"/>
            <a:ext cx="1479188" cy="1973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My Documents\Ekaterina.Demina\Covers\специздания\oblozhka_Tepliy dom 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326" y="507805"/>
            <a:ext cx="1592212" cy="217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427984" cy="652462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4178300" y="333375"/>
            <a:ext cx="43767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3" name="TextBox 16"/>
          <p:cNvSpPr txBox="1">
            <a:spLocks noChangeArrowheads="1"/>
          </p:cNvSpPr>
          <p:nvPr/>
        </p:nvSpPr>
        <p:spPr bwMode="auto">
          <a:xfrm>
            <a:off x="-6429" y="6612653"/>
            <a:ext cx="9152864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«ЛЮБИМАЯ ДАЧА</a:t>
            </a:r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»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-1" y="0"/>
            <a:ext cx="4427985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endParaRPr lang="ru-RU" sz="2000" b="1" dirty="0"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0003" y="620688"/>
            <a:ext cx="4322477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 smtClean="0">
                <a:solidFill>
                  <a:schemeClr val="bg1"/>
                </a:solidFill>
                <a:latin typeface="+mn-lt"/>
              </a:rPr>
              <a:t>«</a:t>
            </a:r>
            <a:r>
              <a:rPr lang="ru-RU" sz="1500" b="1" dirty="0">
                <a:solidFill>
                  <a:schemeClr val="bg1"/>
                </a:solidFill>
                <a:latin typeface="+mn-lt"/>
              </a:rPr>
              <a:t>Любимая дача» </a:t>
            </a:r>
            <a:r>
              <a:rPr lang="ru-RU" sz="1500" dirty="0">
                <a:solidFill>
                  <a:schemeClr val="bg1"/>
                </a:solidFill>
                <a:latin typeface="+mn-lt"/>
              </a:rPr>
              <a:t>– это журнал для тех, для кого дача – </a:t>
            </a:r>
            <a:r>
              <a:rPr lang="ru-RU" sz="1500" dirty="0" smtClean="0">
                <a:solidFill>
                  <a:schemeClr val="bg1"/>
                </a:solidFill>
                <a:latin typeface="+mn-lt"/>
              </a:rPr>
              <a:t>это не </a:t>
            </a:r>
            <a:r>
              <a:rPr lang="ru-RU" sz="1500" dirty="0">
                <a:solidFill>
                  <a:schemeClr val="bg1"/>
                </a:solidFill>
                <a:latin typeface="+mn-lt"/>
              </a:rPr>
              <a:t>только загородный дом, а и стиль жизни, для тех, кто с большим желанием выращивает на своем участке овощи и фрукты, чтобы порадовать себя и своих гостей собственным урожаем. Мы  рассказываем о том, как украсить дом и </a:t>
            </a:r>
            <a:r>
              <a:rPr lang="ru-RU" sz="1500" dirty="0" smtClean="0">
                <a:solidFill>
                  <a:schemeClr val="bg1"/>
                </a:solidFill>
                <a:latin typeface="+mn-lt"/>
              </a:rPr>
              <a:t>участок, </a:t>
            </a:r>
            <a:r>
              <a:rPr lang="ru-RU" sz="1500" dirty="0">
                <a:solidFill>
                  <a:schemeClr val="bg1"/>
                </a:solidFill>
                <a:latin typeface="+mn-lt"/>
              </a:rPr>
              <a:t>как сделать пребывание на даче  более комфортным, а работу в </a:t>
            </a:r>
            <a:r>
              <a:rPr lang="ru-RU" sz="1500" dirty="0" smtClean="0">
                <a:solidFill>
                  <a:schemeClr val="bg1"/>
                </a:solidFill>
                <a:latin typeface="+mn-lt"/>
              </a:rPr>
              <a:t>саду – </a:t>
            </a:r>
            <a:r>
              <a:rPr lang="ru-RU" sz="1500" dirty="0">
                <a:solidFill>
                  <a:schemeClr val="bg1"/>
                </a:solidFill>
                <a:latin typeface="+mn-lt"/>
              </a:rPr>
              <a:t>легкой и приятной.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427984" y="3140968"/>
            <a:ext cx="4716016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4"/>
          <p:cNvSpPr>
            <a:spLocks noChangeArrowheads="1"/>
          </p:cNvSpPr>
          <p:nvPr/>
        </p:nvSpPr>
        <p:spPr bwMode="auto">
          <a:xfrm>
            <a:off x="4584967" y="3221434"/>
            <a:ext cx="392747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500" b="1" i="1" dirty="0">
                <a:solidFill>
                  <a:srgbClr val="800000"/>
                </a:solidFill>
                <a:latin typeface="+mj-lt"/>
              </a:rPr>
              <a:t>Основные данные об </a:t>
            </a:r>
            <a:r>
              <a:rPr lang="ru-RU" sz="1500" b="1" i="1" dirty="0" smtClean="0">
                <a:solidFill>
                  <a:srgbClr val="800000"/>
                </a:solidFill>
                <a:latin typeface="+mj-lt"/>
              </a:rPr>
              <a:t>издании:</a:t>
            </a:r>
            <a:endParaRPr lang="ru-RU" sz="1500" dirty="0">
              <a:solidFill>
                <a:srgbClr val="800000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5" y="519898"/>
            <a:ext cx="2096360" cy="2988287"/>
          </a:xfrm>
          <a:prstGeom prst="rect">
            <a:avLst/>
          </a:prstGeom>
          <a:ln>
            <a:solidFill>
              <a:srgbClr val="E2D0B8"/>
            </a:solidFill>
          </a:ln>
        </p:spPr>
      </p:pic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167831"/>
              </p:ext>
            </p:extLst>
          </p:nvPr>
        </p:nvGraphicFramePr>
        <p:xfrm>
          <a:off x="4620440" y="3664769"/>
          <a:ext cx="4221602" cy="20787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0596"/>
                <a:gridCol w="2201006"/>
              </a:tblGrid>
              <a:tr h="51663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000 экз.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ежемесячно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стр.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   210 х 280 мм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скоба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6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</a:t>
                      </a:r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,95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993" y="3595686"/>
            <a:ext cx="2134442" cy="29750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15" y="3591434"/>
            <a:ext cx="2096360" cy="29617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7163" y="519898"/>
            <a:ext cx="2130794" cy="3003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903502" cy="65246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05250" y="722313"/>
            <a:ext cx="48974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2435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1516" name="Прямоугольник 4"/>
          <p:cNvSpPr>
            <a:spLocks noChangeArrowheads="1"/>
          </p:cNvSpPr>
          <p:nvPr/>
        </p:nvSpPr>
        <p:spPr bwMode="auto">
          <a:xfrm>
            <a:off x="5002192" y="426322"/>
            <a:ext cx="3927475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По данным </a:t>
            </a:r>
            <a:r>
              <a:rPr lang="ru-RU" sz="1400" dirty="0">
                <a:solidFill>
                  <a:schemeClr val="bg1"/>
                </a:solidFill>
              </a:rPr>
              <a:t>последней волны MMI 2012/3+4 отмечен активный рост читателей* + </a:t>
            </a:r>
            <a:r>
              <a:rPr lang="ru-RU" sz="1400" dirty="0" smtClean="0">
                <a:solidFill>
                  <a:schemeClr val="bg1"/>
                </a:solidFill>
              </a:rPr>
              <a:t>30 %;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>
              <a:solidFill>
                <a:schemeClr val="bg1"/>
              </a:solidFill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Практичная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информация и пошаговые инструкции по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работам на участке;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Советы от экспертов по благоустройству территории и ландшафтному дизайну;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Широкий охват информации для жизни за городом от постройки до посадки и приготовления вкусных блюд для пикника;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Современная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информация по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семенам и схеме высадки </a:t>
            </a:r>
            <a:r>
              <a:rPr lang="ru-RU" sz="1400" dirty="0">
                <a:solidFill>
                  <a:schemeClr val="bg1"/>
                </a:solidFill>
                <a:latin typeface="+mn-lt"/>
              </a:rPr>
              <a:t>учетом климатических условий Украины и сезонности </a:t>
            </a: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работ;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Обзорные материалы по выбору садового и строительно-технического инвентаря, с описанием, ценами;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400" dirty="0" smtClean="0">
              <a:solidFill>
                <a:schemeClr val="bg1"/>
              </a:solidFill>
              <a:latin typeface="+mn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n-lt"/>
              </a:rPr>
              <a:t>Активная и лояльная аудитория для проведения интерактивных конкурсов.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300" dirty="0">
              <a:solidFill>
                <a:schemeClr val="bg1"/>
              </a:solidFill>
              <a:latin typeface="+mn-lt"/>
            </a:endParaRPr>
          </a:p>
          <a:p>
            <a:r>
              <a:rPr lang="ru-RU" sz="900" dirty="0" smtClean="0">
                <a:solidFill>
                  <a:schemeClr val="bg1"/>
                </a:solidFill>
              </a:rPr>
              <a:t>* </a:t>
            </a:r>
            <a:r>
              <a:rPr lang="ru-RU" sz="900" dirty="0">
                <a:solidFill>
                  <a:schemeClr val="bg1"/>
                </a:solidFill>
              </a:rPr>
              <a:t>По сравнению с предыдущей волной исследования , средняя аудитория одного номера</a:t>
            </a:r>
            <a:endParaRPr lang="en-US" sz="900" dirty="0">
              <a:solidFill>
                <a:schemeClr val="bg1"/>
              </a:solidFill>
            </a:endParaRPr>
          </a:p>
          <a:p>
            <a:r>
              <a:rPr lang="ru-RU" sz="900" dirty="0">
                <a:solidFill>
                  <a:schemeClr val="bg1"/>
                </a:solidFill>
              </a:rPr>
              <a:t>**MMI 2+3/2012, HYA</a:t>
            </a:r>
          </a:p>
          <a:p>
            <a:r>
              <a:rPr lang="ru-RU" sz="900" dirty="0">
                <a:solidFill>
                  <a:schemeClr val="bg1"/>
                </a:solidFill>
              </a:rPr>
              <a:t>Регулярная аудитория  – те кто читает издание: каждый  номер, почти каждый, половину номеров. </a:t>
            </a:r>
          </a:p>
          <a:p>
            <a:r>
              <a:rPr lang="ru-RU" sz="900" dirty="0">
                <a:solidFill>
                  <a:schemeClr val="bg1"/>
                </a:solidFill>
              </a:rPr>
              <a:t>Платежеспособная аудитория – финансовый статус: средний, обеспеченные, высокообеспеченные</a:t>
            </a:r>
            <a:r>
              <a:rPr lang="ru-RU" sz="900" dirty="0" smtClean="0">
                <a:solidFill>
                  <a:schemeClr val="bg1"/>
                </a:solidFill>
              </a:rPr>
              <a:t>.</a:t>
            </a:r>
            <a:endParaRPr lang="ru-RU" sz="9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436" y="434592"/>
            <a:ext cx="2829074" cy="3967788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696" y="2312199"/>
            <a:ext cx="2962221" cy="4180362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18" name="Прямоугольник 17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latin typeface="Bookman Old Style" pitchFamily="18" charset="0"/>
              </a:rPr>
              <a:t>ПРЕИМУЩЕСТВА</a:t>
            </a:r>
            <a:endParaRPr lang="ru-RU" sz="2000" b="1" dirty="0">
              <a:solidFill>
                <a:srgbClr val="D4B398"/>
              </a:solidFill>
              <a:latin typeface="Bookman Old Style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1" y="0"/>
            <a:ext cx="4903503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ЖУРНАЛ «ЛЮБИМАЯ ДАЧА»</a:t>
            </a:r>
            <a:endParaRPr lang="ru-RU" sz="2000" b="1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371066" cy="65246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05250" y="722313"/>
            <a:ext cx="48974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516" name="Прямоугольник 4"/>
          <p:cNvSpPr>
            <a:spLocks noChangeArrowheads="1"/>
          </p:cNvSpPr>
          <p:nvPr/>
        </p:nvSpPr>
        <p:spPr bwMode="auto">
          <a:xfrm>
            <a:off x="4371066" y="608945"/>
            <a:ext cx="4718228" cy="609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РАБОТЫ МЕСЯЦА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сезонные садовые работы текущего месяца года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ПРОЕКТ САДА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планирование и  обустройство, отделка и декорирование, улучшение грунта, озеленение и уход определенных видов участков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ОБОРУДОВАНИЕ</a:t>
            </a:r>
            <a:r>
              <a:rPr lang="ru-RU" sz="15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</a:t>
            </a:r>
            <a:r>
              <a:rPr lang="en-US" sz="15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специальная рубрика для </a:t>
            </a:r>
            <a:r>
              <a:rPr lang="en-US" sz="1500" dirty="0" smtClean="0">
                <a:solidFill>
                  <a:schemeClr val="bg1"/>
                </a:solidFill>
                <a:latin typeface="+mj-lt"/>
              </a:rPr>
              <a:t>PR</a:t>
            </a:r>
            <a:r>
              <a:rPr lang="ru-RU" sz="1500" dirty="0" smtClean="0">
                <a:solidFill>
                  <a:srgbClr val="800000"/>
                </a:solidFill>
                <a:latin typeface="+mj-lt"/>
              </a:rPr>
              <a:t>-статьи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ПЕРЕПЛАНИРОВКА</a:t>
            </a:r>
            <a:r>
              <a:rPr lang="ru-RU" sz="15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планировочные решения для участков по вопросам читателей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ЦВЕТНИК/ПЛОДОВЫЙ САД/ДАЧНЫЕ ГРЯДКИ</a:t>
            </a:r>
            <a:r>
              <a:rPr lang="ru-RU" sz="15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рубрики о растениях в саду, огороде и на клумбе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ПРАКТИКУМ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 – статьи на практические темы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СДЕЛАЙ САД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</a:t>
            </a:r>
            <a:r>
              <a:rPr lang="uk-UA" sz="1500" dirty="0" smtClean="0">
                <a:solidFill>
                  <a:schemeClr val="bg1"/>
                </a:solidFill>
                <a:latin typeface="+mj-lt"/>
              </a:rPr>
              <a:t>фото мастеркласс по созданию декора для сада своими руками</a:t>
            </a:r>
            <a:endParaRPr lang="en-US" sz="1500" dirty="0" smtClean="0">
              <a:solidFill>
                <a:schemeClr val="bg1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МАТЕРИАЛЫ/КОНСТРУКЦИИ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 – обзор различных материалов и конструкций для строительных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работ в дачном доме и на участке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РЕМОНТ</a:t>
            </a:r>
            <a:r>
              <a:rPr lang="ru-RU" sz="15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большой раздел посвященный всем </a:t>
            </a:r>
            <a:r>
              <a:rPr lang="ru-RU" sz="1500" dirty="0">
                <a:solidFill>
                  <a:schemeClr val="bg1"/>
                </a:solidFill>
                <a:latin typeface="+mj-lt"/>
              </a:rPr>
              <a:t>ремонтным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работам, возможным на даче, плюс обзор материалов для этих видов работ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ИНСТРУМЕНТ/ОБОРУДОВАНИЕ</a:t>
            </a:r>
            <a:r>
              <a:rPr lang="ru-RU" sz="1500" dirty="0" smtClean="0">
                <a:solidFill>
                  <a:srgbClr val="800000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описание и применение различных инженерных систем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800000"/>
                </a:solidFill>
                <a:latin typeface="+mj-lt"/>
              </a:rPr>
              <a:t>ЗЕЛЕНАЯ АПТЕЧКА/ДАЧНАЯ КУХНЯ</a:t>
            </a:r>
            <a:r>
              <a:rPr lang="ru-RU" sz="15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500" dirty="0" smtClean="0">
                <a:solidFill>
                  <a:schemeClr val="bg1"/>
                </a:solidFill>
                <a:latin typeface="+mj-lt"/>
              </a:rPr>
              <a:t>– народные  рецепты  вкусных блюд и лекарственных средств  из сада и огорода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500" dirty="0" smtClean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466601"/>
            <a:ext cx="1579863" cy="2196525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682" y="466601"/>
            <a:ext cx="1574634" cy="2214248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80" y="4187172"/>
            <a:ext cx="1599962" cy="2232248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2435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latin typeface="Bookman Old Style" pitchFamily="18" charset="0"/>
              </a:rPr>
              <a:t>ОСНОВНЫЕ РУБРИКИ</a:t>
            </a:r>
            <a:endParaRPr lang="ru-RU" sz="2000" b="1" dirty="0">
              <a:solidFill>
                <a:srgbClr val="D4B398"/>
              </a:solidFill>
              <a:latin typeface="Bookman Old Style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-1" y="0"/>
            <a:ext cx="4371067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ЖУРНАЛ «ЛЮБИМАЯ ДАЧА»</a:t>
            </a:r>
            <a:endParaRPr lang="ru-RU" sz="2000" b="1" dirty="0">
              <a:latin typeface="Bookman Old Style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933" y="4202978"/>
            <a:ext cx="1608664" cy="2267133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3768" y="2185352"/>
            <a:ext cx="1637899" cy="225176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872" y="2185352"/>
            <a:ext cx="1606813" cy="225176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654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05250" y="722313"/>
            <a:ext cx="4897438" cy="9540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itchFamily="2" charset="2"/>
              <a:buChar char="ü"/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1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1516" name="Прямоугольник 4"/>
          <p:cNvSpPr>
            <a:spLocks noChangeArrowheads="1"/>
          </p:cNvSpPr>
          <p:nvPr/>
        </p:nvSpPr>
        <p:spPr bwMode="auto">
          <a:xfrm>
            <a:off x="4669193" y="620688"/>
            <a:ext cx="4231542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Это мужчины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(32%)*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и женщины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(68%)*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Уровень их дохода – средний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(46,5%)*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и выше среднего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(34,1%)*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Средний возраст нашего читателя 45-50 лет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рабочие разных направлений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(22,3%)* </a:t>
            </a: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и люди, наслаждающиеся отдыхом на пенсии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(24,2%)*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семейные люди с детьми, и внуками </a:t>
            </a:r>
            <a:r>
              <a:rPr lang="ru-RU" sz="1600" b="1" dirty="0" smtClean="0">
                <a:solidFill>
                  <a:srgbClr val="800000"/>
                </a:solidFill>
                <a:latin typeface="+mj-lt"/>
              </a:rPr>
              <a:t>(78,8%)*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оценили преимущества загородной жизни, и при этом стремятся обеспечить современный уровень комфорта и уюта для своих семей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любят садово-огородные работы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предпочитает экологически чистые продукты, выращенные своими руками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Они активно занимаются ремонтом и строительством своих дачных домов, поэтому материалы о строительстве представляют для них большую ценность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endParaRPr lang="ru-RU" sz="160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en-US" sz="1600" dirty="0" smtClean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100" dirty="0" smtClean="0">
                <a:solidFill>
                  <a:schemeClr val="bg1"/>
                </a:solidFill>
                <a:latin typeface="+mj-lt"/>
              </a:rPr>
              <a:t>      </a:t>
            </a:r>
            <a:r>
              <a:rPr lang="ru-RU" sz="1100" dirty="0" smtClean="0">
                <a:solidFill>
                  <a:schemeClr val="bg1"/>
                </a:solidFill>
                <a:latin typeface="+mj-lt"/>
              </a:rPr>
              <a:t>*</a:t>
            </a:r>
            <a:r>
              <a:rPr lang="en-US" sz="1100" dirty="0">
                <a:solidFill>
                  <a:schemeClr val="bg1"/>
                </a:solidFill>
                <a:latin typeface="+mj-lt"/>
              </a:rPr>
              <a:t>MMI </a:t>
            </a:r>
            <a:r>
              <a:rPr lang="ru-RU" sz="1100" dirty="0">
                <a:solidFill>
                  <a:schemeClr val="bg1"/>
                </a:solidFill>
                <a:latin typeface="+mj-lt"/>
              </a:rPr>
              <a:t>Украина ' 2012/3 + 2012/4</a:t>
            </a:r>
            <a:endParaRPr lang="ru-RU" sz="1100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ПОРТРЕТ ЧИТАТЕЛЯ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1" y="0"/>
            <a:ext cx="4499993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Bookman Old Style" pitchFamily="18" charset="0"/>
              </a:rPr>
              <a:t>ЖУРНАЛ «ЛЮБИМАЯ ДАЧА»</a:t>
            </a:r>
            <a:endParaRPr lang="ru-RU" sz="2000" b="1" dirty="0">
              <a:latin typeface="Bookman Old Style" pitchFamily="18" charset="0"/>
            </a:endParaRPr>
          </a:p>
        </p:txBody>
      </p:sp>
      <p:graphicFrame>
        <p:nvGraphicFramePr>
          <p:cNvPr id="10" name="Диаграмма 9"/>
          <p:cNvGraphicFramePr/>
          <p:nvPr>
            <p:extLst>
              <p:ext uri="{D42A27DB-BD31-4B8C-83A1-F6EECF244321}">
                <p14:modId xmlns:p14="http://schemas.microsoft.com/office/powerpoint/2010/main" val="1573828870"/>
              </p:ext>
            </p:extLst>
          </p:nvPr>
        </p:nvGraphicFramePr>
        <p:xfrm>
          <a:off x="2236656" y="476672"/>
          <a:ext cx="2552174" cy="2592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4189798174"/>
              </p:ext>
            </p:extLst>
          </p:nvPr>
        </p:nvGraphicFramePr>
        <p:xfrm>
          <a:off x="1547664" y="3903981"/>
          <a:ext cx="3600400" cy="2852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Диаграмма 11"/>
          <p:cNvGraphicFramePr/>
          <p:nvPr>
            <p:extLst>
              <p:ext uri="{D42A27DB-BD31-4B8C-83A1-F6EECF244321}">
                <p14:modId xmlns:p14="http://schemas.microsoft.com/office/powerpoint/2010/main" val="1488026789"/>
              </p:ext>
            </p:extLst>
          </p:nvPr>
        </p:nvGraphicFramePr>
        <p:xfrm>
          <a:off x="-612576" y="1917879"/>
          <a:ext cx="3960440" cy="3023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" name="Прямая соединительная линия 2"/>
          <p:cNvCxnSpPr/>
          <p:nvPr/>
        </p:nvCxnSpPr>
        <p:spPr>
          <a:xfrm>
            <a:off x="4499992" y="400110"/>
            <a:ext cx="0" cy="620389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499992" y="5922176"/>
            <a:ext cx="4644009" cy="276999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Читательская аудитория одного номера 102 тыс. человек*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3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Рисунок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662464" cy="65246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905250" y="722313"/>
            <a:ext cx="4897438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defRPr/>
            </a:pP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-11545" y="6604000"/>
            <a:ext cx="9155546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21516" name="Прямоугольник 4"/>
          <p:cNvSpPr>
            <a:spLocks noChangeArrowheads="1"/>
          </p:cNvSpPr>
          <p:nvPr/>
        </p:nvSpPr>
        <p:spPr bwMode="auto">
          <a:xfrm>
            <a:off x="4912458" y="4598012"/>
            <a:ext cx="4231542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sz="1400" b="1" dirty="0">
                <a:latin typeface="Century Gothic" pitchFamily="34" charset="0"/>
              </a:rPr>
              <a:t>Тираж</a:t>
            </a:r>
            <a:r>
              <a:rPr lang="ru-RU" sz="1400" dirty="0">
                <a:latin typeface="Century Gothic" pitchFamily="34" charset="0"/>
              </a:rPr>
              <a:t>                            </a:t>
            </a:r>
            <a:r>
              <a:rPr lang="ru-RU" sz="1400" dirty="0" smtClean="0">
                <a:latin typeface="Century Gothic" pitchFamily="34" charset="0"/>
              </a:rPr>
              <a:t>40 000 </a:t>
            </a:r>
            <a:r>
              <a:rPr lang="ru-RU" sz="1400" dirty="0">
                <a:latin typeface="Century Gothic" pitchFamily="34" charset="0"/>
              </a:rPr>
              <a:t>экз.</a:t>
            </a:r>
          </a:p>
          <a:p>
            <a:r>
              <a:rPr lang="ru-RU" sz="1400" b="1" dirty="0">
                <a:latin typeface="Century Gothic" pitchFamily="34" charset="0"/>
              </a:rPr>
              <a:t>Периодичность  </a:t>
            </a:r>
            <a:r>
              <a:rPr lang="ru-RU" sz="1400" dirty="0">
                <a:latin typeface="Century Gothic" pitchFamily="34" charset="0"/>
              </a:rPr>
              <a:t>        </a:t>
            </a:r>
            <a:r>
              <a:rPr lang="ru-RU" sz="1400" dirty="0" smtClean="0">
                <a:latin typeface="Century Gothic" pitchFamily="34" charset="0"/>
              </a:rPr>
              <a:t>7 выходов </a:t>
            </a:r>
            <a:r>
              <a:rPr lang="ru-RU" sz="1400" dirty="0">
                <a:latin typeface="Century Gothic" pitchFamily="34" charset="0"/>
              </a:rPr>
              <a:t>в 2013 году</a:t>
            </a:r>
          </a:p>
          <a:p>
            <a:r>
              <a:rPr lang="ru-RU" sz="1400" b="1" dirty="0">
                <a:latin typeface="Century Gothic" pitchFamily="34" charset="0"/>
              </a:rPr>
              <a:t>Формат</a:t>
            </a:r>
            <a:r>
              <a:rPr lang="ru-RU" sz="1400" dirty="0">
                <a:latin typeface="Century Gothic" pitchFamily="34" charset="0"/>
              </a:rPr>
              <a:t>                         210 х 280 мм</a:t>
            </a:r>
          </a:p>
          <a:p>
            <a:r>
              <a:rPr lang="ru-RU" sz="1400" b="1" dirty="0">
                <a:latin typeface="Century Gothic" pitchFamily="34" charset="0"/>
              </a:rPr>
              <a:t>Объем</a:t>
            </a:r>
            <a:r>
              <a:rPr lang="ru-RU" sz="1400" dirty="0">
                <a:latin typeface="Century Gothic" pitchFamily="34" charset="0"/>
              </a:rPr>
              <a:t>                           </a:t>
            </a:r>
            <a:r>
              <a:rPr lang="ru-RU" sz="1400" dirty="0" smtClean="0">
                <a:latin typeface="Century Gothic" pitchFamily="34" charset="0"/>
              </a:rPr>
              <a:t>65 стр.</a:t>
            </a:r>
            <a:endParaRPr lang="ru-RU" sz="1400" dirty="0">
              <a:latin typeface="Century Gothic" pitchFamily="34" charset="0"/>
            </a:endParaRPr>
          </a:p>
          <a:p>
            <a:r>
              <a:rPr lang="ru-RU" sz="1400" b="1" dirty="0">
                <a:latin typeface="Century Gothic" pitchFamily="34" charset="0"/>
              </a:rPr>
              <a:t>Скрепление</a:t>
            </a:r>
            <a:r>
              <a:rPr lang="ru-RU" sz="1400" dirty="0">
                <a:latin typeface="Century Gothic" pitchFamily="34" charset="0"/>
              </a:rPr>
              <a:t>                 </a:t>
            </a:r>
            <a:r>
              <a:rPr lang="ru-RU" sz="1400" dirty="0" smtClean="0">
                <a:latin typeface="Century Gothic" pitchFamily="34" charset="0"/>
              </a:rPr>
              <a:t>скоба</a:t>
            </a:r>
            <a:endParaRPr lang="ru-RU" sz="1400" dirty="0">
              <a:latin typeface="Century Gothic" pitchFamily="34" charset="0"/>
            </a:endParaRPr>
          </a:p>
          <a:p>
            <a:r>
              <a:rPr lang="ru-RU" sz="1400" b="1" dirty="0">
                <a:latin typeface="Century Gothic" pitchFamily="34" charset="0"/>
              </a:rPr>
              <a:t>Распространение</a:t>
            </a:r>
            <a:r>
              <a:rPr lang="ru-RU" sz="1400" dirty="0">
                <a:latin typeface="Century Gothic" pitchFamily="34" charset="0"/>
              </a:rPr>
              <a:t>      </a:t>
            </a:r>
            <a:r>
              <a:rPr lang="ru-RU" sz="1400" dirty="0" smtClean="0">
                <a:latin typeface="Century Gothic" pitchFamily="34" charset="0"/>
              </a:rPr>
              <a:t>вся </a:t>
            </a:r>
            <a:r>
              <a:rPr lang="ru-RU" sz="1400" dirty="0">
                <a:latin typeface="Century Gothic" pitchFamily="34" charset="0"/>
              </a:rPr>
              <a:t>Украина</a:t>
            </a:r>
          </a:p>
          <a:p>
            <a:r>
              <a:rPr lang="ru-RU" sz="1400" b="1" dirty="0">
                <a:latin typeface="Century Gothic" pitchFamily="34" charset="0"/>
              </a:rPr>
              <a:t>Розничная цена         </a:t>
            </a:r>
            <a:r>
              <a:rPr lang="ru-RU" sz="1400" dirty="0" smtClean="0">
                <a:latin typeface="Century Gothic" pitchFamily="34" charset="0"/>
              </a:rPr>
              <a:t>14,95 </a:t>
            </a:r>
            <a:r>
              <a:rPr lang="ru-RU" sz="1400" dirty="0">
                <a:latin typeface="Century Gothic" pitchFamily="34" charset="0"/>
              </a:rPr>
              <a:t>грн</a:t>
            </a:r>
          </a:p>
        </p:txBody>
      </p:sp>
      <p:sp>
        <p:nvSpPr>
          <p:cNvPr id="21" name="Прямоугольник 4"/>
          <p:cNvSpPr>
            <a:spLocks noChangeArrowheads="1"/>
          </p:cNvSpPr>
          <p:nvPr/>
        </p:nvSpPr>
        <p:spPr bwMode="auto">
          <a:xfrm>
            <a:off x="4831123" y="492222"/>
            <a:ext cx="4282546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400" b="1" i="1" dirty="0" smtClean="0">
                <a:solidFill>
                  <a:srgbClr val="800000"/>
                </a:solidFill>
                <a:latin typeface="+mj-lt"/>
              </a:rPr>
              <a:t>Преимущества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Актуальность контента </a:t>
            </a:r>
            <a:r>
              <a:rPr lang="ru-RU" sz="1400" dirty="0">
                <a:solidFill>
                  <a:schemeClr val="bg1"/>
                </a:solidFill>
              </a:rPr>
              <a:t>в течении длительного времени;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Целевая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аудитория с конкретными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потребностями;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Подробные и актуальные сезонные материалы;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Специальные выпуски готовятся при активном содействии профессионалов и специалистов;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Опыт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, комментарии и рекомендации экспертов и специалистов, которым доверяют тысячи наших читателей</a:t>
            </a: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Актуальная информация: обзоры, новинки,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презентации новых сортов и инструментария;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Font typeface="Wingdings" pitchFamily="2" charset="2"/>
              <a:buChar char="ü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Практические статьи (вопрос-ответ, мастер-классы, практикумы, схемы и прочее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).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4788024" y="4473296"/>
            <a:ext cx="40146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41" y="472706"/>
            <a:ext cx="1307924" cy="1820399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925" y="459684"/>
            <a:ext cx="1286456" cy="1815992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36" name="Прямоугольник 4"/>
          <p:cNvSpPr>
            <a:spLocks noChangeArrowheads="1"/>
          </p:cNvSpPr>
          <p:nvPr/>
        </p:nvSpPr>
        <p:spPr bwMode="auto">
          <a:xfrm>
            <a:off x="-11545" y="2314738"/>
            <a:ext cx="4709273" cy="14465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Специальные выпуски 2013 года, выбраны основываясь на рейтинге успешности и уровне продаж спецвыпусков 2011-2012гг.: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Пионы  (февраль)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Ландшафт (апрель)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Вопрос-ответ  (май)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Практикум  (июнь)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Виноград  (сентябрь)</a:t>
            </a:r>
          </a:p>
          <a:p>
            <a:pPr marL="228600" indent="-22860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100" b="1" dirty="0" smtClean="0">
                <a:solidFill>
                  <a:srgbClr val="C1926B"/>
                </a:solidFill>
                <a:latin typeface="+mn-lt"/>
              </a:rPr>
              <a:t>Календарь  (октябрь)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23" y="3933056"/>
            <a:ext cx="1167354" cy="162000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sp>
        <p:nvSpPr>
          <p:cNvPr id="37" name="Прямоугольник 36"/>
          <p:cNvSpPr/>
          <p:nvPr/>
        </p:nvSpPr>
        <p:spPr>
          <a:xfrm rot="10800000" flipV="1">
            <a:off x="-11548" y="5719842"/>
            <a:ext cx="4684243" cy="661486"/>
          </a:xfrm>
          <a:prstGeom prst="rect">
            <a:avLst/>
          </a:prstGeom>
          <a:solidFill>
            <a:schemeClr val="tx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dirty="0" smtClean="0">
                <a:solidFill>
                  <a:srgbClr val="C1926B"/>
                </a:solidFill>
                <a:latin typeface="+mj-lt"/>
              </a:rPr>
              <a:t>Спецвыпуски 2012 года:</a:t>
            </a:r>
            <a:endParaRPr lang="en-US" sz="1200" dirty="0" smtClean="0">
              <a:solidFill>
                <a:srgbClr val="C1926B"/>
              </a:solidFill>
              <a:latin typeface="+mj-lt"/>
            </a:endParaRPr>
          </a:p>
          <a:p>
            <a:pPr algn="ctr">
              <a:defRPr/>
            </a:pPr>
            <a:r>
              <a:rPr lang="uk-UA" sz="1200" b="1" dirty="0" smtClean="0">
                <a:solidFill>
                  <a:srgbClr val="C1926B"/>
                </a:solidFill>
                <a:latin typeface="+mj-lt"/>
              </a:rPr>
              <a:t>«</a:t>
            </a:r>
            <a:r>
              <a:rPr lang="ru-RU" sz="1200" b="1" dirty="0" smtClean="0">
                <a:solidFill>
                  <a:srgbClr val="C1926B"/>
                </a:solidFill>
                <a:latin typeface="+mj-lt"/>
              </a:rPr>
              <a:t>Плодовый сад», «Газон и водоем», «Огород»</a:t>
            </a:r>
          </a:p>
          <a:p>
            <a:pPr algn="ctr">
              <a:defRPr/>
            </a:pPr>
            <a:r>
              <a:rPr lang="ru-RU" sz="1200" b="1" dirty="0" smtClean="0">
                <a:solidFill>
                  <a:srgbClr val="C1926B"/>
                </a:solidFill>
                <a:latin typeface="+mj-lt"/>
              </a:rPr>
              <a:t>«Календарь дачника», «Орхидеи»</a:t>
            </a:r>
            <a:endParaRPr lang="ru-RU" sz="1200" b="1" dirty="0">
              <a:solidFill>
                <a:srgbClr val="C1926B"/>
              </a:solidFill>
              <a:latin typeface="+mj-lt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952531" y="1"/>
            <a:ext cx="5191469" cy="40010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СПЕЦИАЛЬНЫЕ ВЫПУСКИ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-1" y="0"/>
            <a:ext cx="4662467" cy="400110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ЖУРНАЛ «ЛЮБИМАЯ ДАЧА»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1840" y="466963"/>
            <a:ext cx="1338396" cy="1826142"/>
          </a:xfrm>
          <a:prstGeom prst="rect">
            <a:avLst/>
          </a:prstGeo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4809573" y="3933056"/>
            <a:ext cx="4325645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2184" y="3933056"/>
            <a:ext cx="1162331" cy="162000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7918" y="3922290"/>
            <a:ext cx="1154663" cy="1620000"/>
          </a:xfrm>
          <a:prstGeom prst="rect">
            <a:avLst/>
          </a:prstGeom>
          <a:ln>
            <a:solidFill>
              <a:schemeClr val="bg1">
                <a:lumMod val="65000"/>
                <a:lumOff val="35000"/>
              </a:schemeClr>
            </a:solidFill>
          </a:ln>
        </p:spPr>
      </p:pic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5510912"/>
              </p:ext>
            </p:extLst>
          </p:nvPr>
        </p:nvGraphicFramePr>
        <p:xfrm>
          <a:off x="4809573" y="4103961"/>
          <a:ext cx="4221602" cy="18061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92195"/>
                <a:gridCol w="2329407"/>
              </a:tblGrid>
              <a:tr h="2859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от 30 000 до </a:t>
                      </a:r>
                      <a:r>
                        <a:rPr lang="en-US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</a:t>
                      </a:r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000 экз.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До 7 выходов</a:t>
                      </a:r>
                      <a:r>
                        <a:rPr lang="ru-RU" sz="1600" u="none" strike="noStrike" baseline="0" dirty="0" smtClean="0">
                          <a:effectLst/>
                          <a:latin typeface="+mj-lt"/>
                        </a:rPr>
                        <a:t> в 2013 году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0916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 стр.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023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   210 х 280 мм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 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скоба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6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14,95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11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579458" cy="6524625"/>
          </a:xfrm>
          <a:prstGeom prst="rect">
            <a:avLst/>
          </a:prstGeom>
        </p:spPr>
      </p:pic>
      <p:cxnSp>
        <p:nvCxnSpPr>
          <p:cNvPr id="12" name="Прямая соединительная линия 11"/>
          <p:cNvCxnSpPr/>
          <p:nvPr/>
        </p:nvCxnSpPr>
        <p:spPr>
          <a:xfrm>
            <a:off x="4732048" y="404664"/>
            <a:ext cx="408932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6" name="Прямоугольник 4"/>
          <p:cNvSpPr>
            <a:spLocks noChangeArrowheads="1"/>
          </p:cNvSpPr>
          <p:nvPr/>
        </p:nvSpPr>
        <p:spPr bwMode="auto">
          <a:xfrm>
            <a:off x="4579458" y="771704"/>
            <a:ext cx="4489859" cy="160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400" b="1" dirty="0" smtClean="0">
                <a:solidFill>
                  <a:srgbClr val="800000"/>
                </a:solidFill>
                <a:latin typeface="+mj-lt"/>
              </a:rPr>
              <a:t>Каталог проектов «Современный дом»</a:t>
            </a:r>
            <a:r>
              <a:rPr lang="ru-RU" sz="1400" dirty="0" smtClean="0">
                <a:solidFill>
                  <a:srgbClr val="800000"/>
                </a:solidFill>
                <a:latin typeface="+mj-lt"/>
              </a:rPr>
              <a:t> 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- это издание, которое выходит два раза в год и содержит в себе собрание проектов домов  с визуализацией интерьеров и ценные статьи на проектную тематику.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Создается </a:t>
            </a:r>
            <a:r>
              <a:rPr lang="ru-RU" sz="1400" dirty="0">
                <a:solidFill>
                  <a:schemeClr val="bg1"/>
                </a:solidFill>
                <a:latin typeface="+mj-lt"/>
              </a:rPr>
              <a:t>при поддержке </a:t>
            </a:r>
            <a:r>
              <a:rPr lang="ru-RU" sz="1400" dirty="0" smtClean="0">
                <a:solidFill>
                  <a:schemeClr val="bg1"/>
                </a:solidFill>
                <a:latin typeface="+mj-lt"/>
              </a:rPr>
              <a:t>проектно-строительной  </a:t>
            </a:r>
            <a:endParaRPr lang="ru-RU" sz="140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</a:rPr>
              <a:t> компании Z500.</a:t>
            </a:r>
          </a:p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endParaRPr lang="ru-RU" sz="1400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-1" y="6357778"/>
            <a:ext cx="9158917" cy="49244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300" b="1" dirty="0" smtClean="0">
                <a:solidFill>
                  <a:srgbClr val="800000"/>
                </a:solidFill>
              </a:rPr>
              <a:t>На любой проект из каталога покупатели получают скидку  7%</a:t>
            </a:r>
            <a:r>
              <a:rPr lang="en-US" sz="1300" b="1" dirty="0" smtClean="0">
                <a:solidFill>
                  <a:srgbClr val="800000"/>
                </a:solidFill>
              </a:rPr>
              <a:t> </a:t>
            </a:r>
            <a:r>
              <a:rPr lang="ru-RU" sz="1300" b="1" dirty="0" smtClean="0">
                <a:solidFill>
                  <a:srgbClr val="800000"/>
                </a:solidFill>
              </a:rPr>
              <a:t>! И получает возможность воспользоваться дисконтом. </a:t>
            </a:r>
            <a:r>
              <a:rPr lang="ru-RU" sz="1300" b="1" dirty="0" err="1" smtClean="0">
                <a:solidFill>
                  <a:srgbClr val="800000"/>
                </a:solidFill>
              </a:rPr>
              <a:t>артнерской</a:t>
            </a:r>
            <a:r>
              <a:rPr lang="ru-RU" sz="1300" b="1" dirty="0" smtClean="0">
                <a:solidFill>
                  <a:srgbClr val="800000"/>
                </a:solidFill>
              </a:rPr>
              <a:t> программе</a:t>
            </a:r>
          </a:p>
        </p:txBody>
      </p:sp>
      <p:sp>
        <p:nvSpPr>
          <p:cNvPr id="23" name="Прямоугольник 4"/>
          <p:cNvSpPr>
            <a:spLocks noChangeArrowheads="1"/>
          </p:cNvSpPr>
          <p:nvPr/>
        </p:nvSpPr>
        <p:spPr bwMode="auto">
          <a:xfrm>
            <a:off x="4594374" y="2204864"/>
            <a:ext cx="4549625" cy="20313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xtLst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buSzPts val="1400"/>
              <a:defRPr/>
            </a:pPr>
            <a:r>
              <a:rPr lang="ru-RU" sz="1400" b="1" i="1" dirty="0" smtClean="0">
                <a:solidFill>
                  <a:srgbClr val="C1926B"/>
                </a:solidFill>
                <a:latin typeface="+mj-lt"/>
              </a:rPr>
              <a:t>Чем мы интересны покупателю: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b="1" dirty="0" smtClean="0">
                <a:solidFill>
                  <a:srgbClr val="C1926B"/>
                </a:solidFill>
                <a:latin typeface="+mj-lt"/>
              </a:rPr>
              <a:t>Только </a:t>
            </a:r>
            <a:r>
              <a:rPr lang="ru-RU" sz="1400" b="1" dirty="0">
                <a:solidFill>
                  <a:srgbClr val="C1926B"/>
                </a:solidFill>
                <a:latin typeface="+mj-lt"/>
              </a:rPr>
              <a:t>в нашем каталоге проектов каждый проект дома со стоимостью и сроками </a:t>
            </a:r>
            <a:r>
              <a:rPr lang="ru-RU" sz="1400" b="1" dirty="0" smtClean="0">
                <a:solidFill>
                  <a:srgbClr val="C1926B"/>
                </a:solidFill>
                <a:latin typeface="+mj-lt"/>
              </a:rPr>
              <a:t>строительства;</a:t>
            </a:r>
            <a:endParaRPr lang="ru-RU" sz="1400" b="1" dirty="0">
              <a:solidFill>
                <a:srgbClr val="C1926B"/>
              </a:solidFill>
              <a:latin typeface="+mj-lt"/>
            </a:endParaRP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b="1" dirty="0" smtClean="0">
                <a:solidFill>
                  <a:srgbClr val="C1926B"/>
                </a:solidFill>
                <a:latin typeface="+mj-lt"/>
              </a:rPr>
              <a:t>Проекты домов площадью от 38 м² до 509 м²;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b="1" dirty="0" smtClean="0">
                <a:solidFill>
                  <a:srgbClr val="C1926B"/>
                </a:solidFill>
                <a:latin typeface="+mj-lt"/>
              </a:rPr>
              <a:t>Все проекты просты в реализации, рациональны, с учетом всех экологических и энергосберегающих требований современного строительства;</a:t>
            </a:r>
          </a:p>
          <a:p>
            <a:pPr marL="285750" indent="-285750">
              <a:spcBef>
                <a:spcPts val="0"/>
              </a:spcBef>
              <a:spcAft>
                <a:spcPts val="0"/>
              </a:spcAft>
              <a:buSzPts val="1400"/>
              <a:buFont typeface="Wingdings" pitchFamily="2" charset="2"/>
              <a:buChar char="ü"/>
              <a:defRPr/>
            </a:pPr>
            <a:r>
              <a:rPr lang="ru-RU" sz="1400" b="1" dirty="0" smtClean="0">
                <a:solidFill>
                  <a:srgbClr val="C1926B"/>
                </a:solidFill>
                <a:latin typeface="+mj-lt"/>
              </a:rPr>
              <a:t>Каждый проект адаптирован в соответствии с украинскими нормативами.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952531" y="2"/>
            <a:ext cx="5191469" cy="67710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ОБ ИЗДАНИИ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0" y="0"/>
            <a:ext cx="4579457" cy="677108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КАТАЛОГ ПРОЕКТОВ «СОВРЕМЕННЫЙ ДОМ»</a:t>
            </a:r>
            <a:endParaRPr lang="ru-RU" sz="1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4700551" y="2204864"/>
            <a:ext cx="4337269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647463" y="4236189"/>
            <a:ext cx="4443446" cy="0"/>
          </a:xfrm>
          <a:prstGeom prst="line">
            <a:avLst/>
          </a:prstGeom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0" y="6604000"/>
            <a:ext cx="9158917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669402"/>
              </p:ext>
            </p:extLst>
          </p:nvPr>
        </p:nvGraphicFramePr>
        <p:xfrm>
          <a:off x="4758384" y="4437112"/>
          <a:ext cx="4221602" cy="18061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20596"/>
                <a:gridCol w="2201006"/>
              </a:tblGrid>
              <a:tr h="285979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Тираж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20 000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экз.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Периодичность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2 выхода</a:t>
                      </a:r>
                      <a:r>
                        <a:rPr lang="ru-RU" sz="1600" u="none" strike="noStrike" baseline="0" dirty="0" smtClean="0">
                          <a:effectLst/>
                          <a:latin typeface="+mj-lt"/>
                        </a:rPr>
                        <a:t> в год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09163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Объем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130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стр.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20230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Формат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   210 х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295мм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Переплет   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термосклейка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  <a:tr h="182865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u="none" strike="noStrike" dirty="0" smtClean="0">
                          <a:effectLst/>
                          <a:latin typeface="+mj-lt"/>
                        </a:rPr>
                        <a:t> </a:t>
                      </a:r>
                      <a:r>
                        <a:rPr lang="ru-RU" sz="1600" u="none" strike="noStrike" dirty="0" smtClean="0">
                          <a:effectLst/>
                          <a:latin typeface="+mj-lt"/>
                        </a:rPr>
                        <a:t>Распространение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+mj-lt"/>
                        </a:rPr>
                        <a:t>вся Украина</a:t>
                      </a:r>
                      <a:endParaRPr lang="ru-RU" sz="1600" b="0" i="0" u="none" strike="noStrike" dirty="0"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ru-RU" sz="1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Розничная </a:t>
                      </a:r>
                      <a:r>
                        <a:rPr lang="ru-RU" sz="1600" b="1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цена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35,95 </a:t>
                      </a:r>
                      <a:r>
                        <a:rPr lang="ru-RU" sz="160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грн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ctr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D:\My Documents\Ekaterina.Demina\Covers\специздания\katalog proektov 1_2013 s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749204"/>
            <a:ext cx="3827092" cy="537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4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8500"/>
            <a:ext cx="4355976" cy="6719500"/>
          </a:xfrm>
          <a:prstGeom prst="rect">
            <a:avLst/>
          </a:prstGeom>
        </p:spPr>
      </p:pic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3999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93511" y="338554"/>
            <a:ext cx="2507802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МЫ В СУПЕРМАРКЕТАХ:</a:t>
            </a:r>
            <a:endParaRPr lang="ru-RU" dirty="0"/>
          </a:p>
        </p:txBody>
      </p:sp>
      <p:sp>
        <p:nvSpPr>
          <p:cNvPr id="33" name="TextBox 32"/>
          <p:cNvSpPr txBox="1"/>
          <p:nvPr/>
        </p:nvSpPr>
        <p:spPr>
          <a:xfrm>
            <a:off x="122777" y="2361651"/>
            <a:ext cx="411042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dirty="0" smtClean="0"/>
              <a:t>МЫ В СТРОИТЕЛЬНОМ ГИПЕРМАРКЕТЕ: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863399" y="3204970"/>
            <a:ext cx="233929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МЫ НА РАСКЛАДКАХ 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-7798" y="4365104"/>
            <a:ext cx="4363773" cy="1384995"/>
          </a:xfrm>
          <a:prstGeom prst="rect">
            <a:avLst/>
          </a:prstGeom>
          <a:solidFill>
            <a:schemeClr val="tx1"/>
          </a:solidFill>
          <a:ln w="285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800000"/>
                </a:solidFill>
              </a:rPr>
              <a:t>Наша сеть </a:t>
            </a:r>
            <a:r>
              <a:rPr lang="ru-RU" sz="1400" b="1" dirty="0" smtClean="0">
                <a:solidFill>
                  <a:srgbClr val="800000"/>
                </a:solidFill>
              </a:rPr>
              <a:t>распространения </a:t>
            </a:r>
            <a:r>
              <a:rPr lang="ru-RU" sz="1400" b="1" dirty="0">
                <a:solidFill>
                  <a:srgbClr val="800000"/>
                </a:solidFill>
              </a:rPr>
              <a:t>позволяет максимально охватить целевую аудиторию благодаря: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- Присутствию </a:t>
            </a:r>
            <a:r>
              <a:rPr lang="ru-RU" sz="1400" dirty="0">
                <a:solidFill>
                  <a:schemeClr val="bg1"/>
                </a:solidFill>
              </a:rPr>
              <a:t>в каждом регионе </a:t>
            </a:r>
            <a:r>
              <a:rPr lang="ru-RU" sz="1400" dirty="0" smtClean="0">
                <a:solidFill>
                  <a:schemeClr val="bg1"/>
                </a:solidFill>
              </a:rPr>
              <a:t>Украины;</a:t>
            </a:r>
            <a:endParaRPr lang="ru-RU" sz="1400" dirty="0">
              <a:solidFill>
                <a:schemeClr val="bg1"/>
              </a:solidFill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- Эффективному </a:t>
            </a:r>
            <a:r>
              <a:rPr lang="ru-RU" sz="1400" dirty="0">
                <a:solidFill>
                  <a:schemeClr val="bg1"/>
                </a:solidFill>
              </a:rPr>
              <a:t>распространению </a:t>
            </a:r>
            <a:r>
              <a:rPr lang="ru-RU" sz="1400" dirty="0" smtClean="0">
                <a:solidFill>
                  <a:schemeClr val="bg1"/>
                </a:solidFill>
              </a:rPr>
              <a:t>в </a:t>
            </a:r>
            <a:r>
              <a:rPr lang="ru-RU" sz="1400" dirty="0">
                <a:solidFill>
                  <a:schemeClr val="bg1"/>
                </a:solidFill>
              </a:rPr>
              <a:t>местах </a:t>
            </a:r>
            <a:r>
              <a:rPr lang="ru-RU" sz="1400" dirty="0" smtClean="0">
                <a:solidFill>
                  <a:schemeClr val="bg1"/>
                </a:solidFill>
              </a:rPr>
              <a:t>     сосредоточения целевой аудитории;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- Заметной </a:t>
            </a:r>
            <a:r>
              <a:rPr lang="ru-RU" sz="1400" dirty="0">
                <a:solidFill>
                  <a:schemeClr val="bg1"/>
                </a:solidFill>
              </a:rPr>
              <a:t>представленности в торговых </a:t>
            </a:r>
            <a:r>
              <a:rPr lang="ru-RU" sz="1400" dirty="0" smtClean="0">
                <a:solidFill>
                  <a:schemeClr val="bg1"/>
                </a:solidFill>
              </a:rPr>
              <a:t>точках.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0" y="6091794"/>
            <a:ext cx="4355975" cy="36933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solidFill>
                  <a:srgbClr val="800000"/>
                </a:solidFill>
              </a:rPr>
              <a:t>100% тиража попадает к читателям</a:t>
            </a:r>
            <a:r>
              <a:rPr lang="ru-RU" sz="1200" b="1" dirty="0" smtClean="0">
                <a:solidFill>
                  <a:srgbClr val="800000"/>
                </a:solidFill>
              </a:rPr>
              <a:t>.</a:t>
            </a:r>
            <a:endParaRPr lang="ru-RU" sz="1200" b="1" dirty="0">
              <a:solidFill>
                <a:srgbClr val="800000"/>
              </a:solidFill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40487"/>
              </p:ext>
            </p:extLst>
          </p:nvPr>
        </p:nvGraphicFramePr>
        <p:xfrm>
          <a:off x="4538204" y="684173"/>
          <a:ext cx="4464496" cy="5776945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448285"/>
                <a:gridCol w="1090661"/>
                <a:gridCol w="999139"/>
                <a:gridCol w="926411"/>
              </a:tblGrid>
              <a:tr h="40019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r>
                        <a:rPr lang="ru-RU" sz="12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Области/журналы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Любимая Дача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Приватный Дом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Уютная квартира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Винницкая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Волынская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0378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Днепропетровская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7,7%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13,7%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Донецкая </a:t>
                      </a:r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область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6,8%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8,6%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10,2%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Житомирская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0,4%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0,2%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Закарпатская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Запорожская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0,3%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2,8%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858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Ивано-Франковская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Киевская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56,3%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40,4%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30,5%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03785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Кировоградская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0,4%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0,6%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Крым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4,3%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Луганская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1,8%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4,1%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3,1%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Львовская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3,9%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Николаевская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0,6%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Одесская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5,8%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5,9%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Полтавская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1,5%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1,6%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2,0%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Ровенская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Сумская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0,4%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Тернопольская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0,6%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0,6%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Харьковская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6,2%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8,3%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11,9%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Херсонская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1,3%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Хмельницкая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1,1%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1,4%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Черкасская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1,0%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0,8%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Черниговская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0,7%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0,9%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0,9%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  <a:tr h="215936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Черновицкая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0,3%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0,5%</a:t>
                      </a:r>
                      <a:endParaRPr lang="ru-RU" sz="1100" b="1" i="0" u="none" strike="noStrike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0,3%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8170" marR="8170" marT="8170" marB="0" anchor="b"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489252" y="1181433"/>
            <a:ext cx="1229824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МЫ В ТРЦ: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0" y="684173"/>
            <a:ext cx="4355976" cy="49272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МегаМаркет,  </a:t>
            </a:r>
            <a:r>
              <a:rPr lang="uk-UA" sz="1400" b="1" dirty="0" smtClean="0">
                <a:solidFill>
                  <a:schemeClr val="bg1"/>
                </a:solidFill>
              </a:rPr>
              <a:t>Велика Кишеня,  Сильпо, Фуршет,  Ашан,  Метро, АТБ</a:t>
            </a:r>
            <a:r>
              <a:rPr lang="en-US" sz="1400" b="1" dirty="0">
                <a:solidFill>
                  <a:schemeClr val="bg1"/>
                </a:solidFill>
              </a:rPr>
              <a:t>,</a:t>
            </a:r>
            <a:r>
              <a:rPr lang="en-US" sz="1400" b="1" dirty="0" smtClean="0">
                <a:solidFill>
                  <a:schemeClr val="bg1"/>
                </a:solidFill>
              </a:rPr>
              <a:t> Novus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-7800" y="2730983"/>
            <a:ext cx="4363775" cy="47277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ЭПИЦЕНТР (эксклюзивно в прикассовой зоне)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-7798" y="1519383"/>
            <a:ext cx="4363774" cy="777627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Dream Town, </a:t>
            </a:r>
            <a:r>
              <a:rPr lang="ru-RU" sz="1400" b="1" dirty="0" smtClean="0">
                <a:solidFill>
                  <a:schemeClr val="bg1"/>
                </a:solidFill>
              </a:rPr>
              <a:t>Караван, Материк,  Магеллан,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Глобус,  Украина,  Метроград,  Квадрат,  Дарынок,  Алладин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-7799" y="3573016"/>
            <a:ext cx="4363774" cy="60205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Метрополитен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Киоски прессы Союзпечать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52531" y="1"/>
            <a:ext cx="5191469" cy="33855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НАС ЧИТАЕТ ВСЯ УКРАИНА</a:t>
            </a:r>
            <a:endParaRPr lang="ru-RU" sz="2000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0"/>
            <a:ext cx="4355976" cy="338554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СТРУКТУРА РАСПРОСТРАНЕНИЯ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080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3374"/>
            <a:ext cx="4572000" cy="6524625"/>
          </a:xfrm>
          <a:prstGeom prst="rect">
            <a:avLst/>
          </a:prstGeom>
        </p:spPr>
      </p:pic>
      <p:sp>
        <p:nvSpPr>
          <p:cNvPr id="20489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612521" y="315938"/>
            <a:ext cx="154561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Мы на радио: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1753561" y="1227426"/>
            <a:ext cx="1263537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lvl="1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defRPr/>
            </a:pPr>
            <a:r>
              <a:rPr lang="uk-UA" dirty="0" smtClean="0"/>
              <a:t>М</a:t>
            </a:r>
            <a:r>
              <a:rPr lang="ru-RU" dirty="0"/>
              <a:t>ы</a:t>
            </a:r>
            <a:r>
              <a:rPr lang="ru-RU" dirty="0" smtClean="0"/>
              <a:t> на ТВ: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1617314"/>
            <a:ext cx="4581659" cy="158110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Спонсорство и продактплейсиент: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СТБ – «Все буде добре»</a:t>
            </a:r>
          </a:p>
          <a:p>
            <a:pPr algn="ctr"/>
            <a:r>
              <a:rPr lang="ru-RU" sz="1400" b="1" dirty="0">
                <a:solidFill>
                  <a:schemeClr val="bg1"/>
                </a:solidFill>
              </a:rPr>
              <a:t>Макси ТВ </a:t>
            </a:r>
            <a:r>
              <a:rPr lang="ru-RU" sz="1400" b="1" dirty="0" smtClean="0">
                <a:solidFill>
                  <a:schemeClr val="bg1"/>
                </a:solidFill>
              </a:rPr>
              <a:t>– «5 идей для детской»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1+1 – «Реч</a:t>
            </a:r>
            <a:r>
              <a:rPr lang="uk-UA" sz="1400" b="1" dirty="0">
                <a:solidFill>
                  <a:schemeClr val="bg1"/>
                </a:solidFill>
              </a:rPr>
              <a:t>і</a:t>
            </a:r>
            <a:r>
              <a:rPr lang="ru-RU" sz="1400" b="1" dirty="0" smtClean="0">
                <a:solidFill>
                  <a:schemeClr val="bg1"/>
                </a:solidFill>
              </a:rPr>
              <a:t> до речі»,   «Ремонт +»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ICTV – </a:t>
            </a:r>
            <a:r>
              <a:rPr lang="uk-UA" sz="1400" b="1" dirty="0" smtClean="0">
                <a:solidFill>
                  <a:schemeClr val="bg1"/>
                </a:solidFill>
              </a:rPr>
              <a:t>«</a:t>
            </a:r>
            <a:r>
              <a:rPr lang="ru-RU" sz="1400" b="1" dirty="0" smtClean="0">
                <a:solidFill>
                  <a:schemeClr val="bg1"/>
                </a:solidFill>
              </a:rPr>
              <a:t>Дача» </a:t>
            </a:r>
          </a:p>
          <a:p>
            <a:pPr algn="ctr"/>
            <a:r>
              <a:rPr lang="uk-UA" sz="1400" b="1" dirty="0" smtClean="0">
                <a:solidFill>
                  <a:schemeClr val="bg1"/>
                </a:solidFill>
              </a:rPr>
              <a:t>Интер – «Королева декора»</a:t>
            </a:r>
            <a:endParaRPr lang="ru-RU" sz="1400" b="1" dirty="0" smtClean="0">
              <a:solidFill>
                <a:schemeClr val="bg1"/>
              </a:solidFill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Обзор прессы: 1+1, Новый канал, 5 канал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323717" y="3189335"/>
            <a:ext cx="1924566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dirty="0" smtClean="0"/>
              <a:t>Мы на выставках: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1" y="3558667"/>
            <a:ext cx="4581658" cy="91381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Comfort House, Interior-Mebel, KyivBuild, Design Living Tendency,  KIFF, InterBudExpo,  Décor,  Аква Терм , Энерго</a:t>
            </a:r>
            <a:r>
              <a:rPr lang="ru-RU" sz="1400" b="1" dirty="0" smtClean="0">
                <a:solidFill>
                  <a:schemeClr val="bg1"/>
                </a:solidFill>
              </a:rPr>
              <a:t>э</a:t>
            </a:r>
            <a:r>
              <a:rPr lang="en-US" sz="1400" b="1" dirty="0" smtClean="0">
                <a:solidFill>
                  <a:schemeClr val="bg1"/>
                </a:solidFill>
              </a:rPr>
              <a:t>ффективность , Flowers&amp;HorTech Ukraine и др</a:t>
            </a:r>
            <a:r>
              <a:rPr lang="ru-RU" sz="1400" b="1" dirty="0" smtClean="0">
                <a:solidFill>
                  <a:schemeClr val="bg1"/>
                </a:solidFill>
              </a:rPr>
              <a:t>.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6699" y="4484245"/>
            <a:ext cx="2951463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Мы на наружных носителях:</a:t>
            </a:r>
            <a:endParaRPr lang="ru-RU" dirty="0"/>
          </a:p>
        </p:txBody>
      </p:sp>
      <p:pic>
        <p:nvPicPr>
          <p:cNvPr id="24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9199" y="624274"/>
            <a:ext cx="2249066" cy="1963539"/>
          </a:xfrm>
          <a:prstGeom prst="rect">
            <a:avLst/>
          </a:prstGeom>
          <a:noFill/>
          <a:ln w="19050">
            <a:solidFill>
              <a:schemeClr val="bg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32620" y="2732943"/>
            <a:ext cx="2249067" cy="1904857"/>
          </a:xfrm>
          <a:prstGeom prst="rect">
            <a:avLst/>
          </a:prstGeom>
          <a:noFill/>
          <a:ln w="19050">
            <a:solidFill>
              <a:schemeClr val="bg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-15018" y="4909385"/>
            <a:ext cx="4581658" cy="136815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1"/>
                </a:solidFill>
              </a:rPr>
              <a:t>Ролики на видеобордах </a:t>
            </a:r>
            <a:r>
              <a:rPr lang="en-US" sz="1400" b="1" dirty="0" smtClean="0">
                <a:solidFill>
                  <a:schemeClr val="bg1"/>
                </a:solidFill>
              </a:rPr>
              <a:t>HITECH</a:t>
            </a:r>
            <a:r>
              <a:rPr lang="ru-RU" sz="1400" b="1" dirty="0" smtClean="0">
                <a:solidFill>
                  <a:schemeClr val="bg1"/>
                </a:solidFill>
              </a:rPr>
              <a:t>;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1"/>
                </a:solidFill>
              </a:rPr>
              <a:t>Ситилайты по Киеву;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1"/>
                </a:solidFill>
              </a:rPr>
              <a:t>Брендирование ТРЦ;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1"/>
                </a:solidFill>
              </a:rPr>
              <a:t>Ролики на Трафик </a:t>
            </a:r>
            <a:r>
              <a:rPr lang="ru-RU" sz="1400" b="1" dirty="0">
                <a:solidFill>
                  <a:schemeClr val="bg1"/>
                </a:solidFill>
              </a:rPr>
              <a:t>ТВ  </a:t>
            </a:r>
            <a:r>
              <a:rPr lang="ru-RU" sz="1400" b="1" dirty="0" smtClean="0">
                <a:solidFill>
                  <a:schemeClr val="bg1"/>
                </a:solidFill>
              </a:rPr>
              <a:t>(плазменные экраны на </a:t>
            </a:r>
            <a:r>
              <a:rPr lang="ru-RU" sz="1400" b="1" dirty="0">
                <a:solidFill>
                  <a:schemeClr val="bg1"/>
                </a:solidFill>
              </a:rPr>
              <a:t>15-ти </a:t>
            </a:r>
            <a:r>
              <a:rPr lang="ru-RU" sz="1400" b="1" dirty="0" smtClean="0">
                <a:solidFill>
                  <a:schemeClr val="bg1"/>
                </a:solidFill>
              </a:rPr>
              <a:t>вокзалах Украины);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sz="1400" b="1" dirty="0" smtClean="0">
                <a:solidFill>
                  <a:schemeClr val="bg1"/>
                </a:solidFill>
              </a:rPr>
              <a:t>Штендеры и растяжки в ТРЦ.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0" y="624274"/>
            <a:ext cx="4573217" cy="60315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bg1"/>
                </a:solidFill>
              </a:rPr>
              <a:t>Gala Radio, Super Radio, </a:t>
            </a:r>
            <a:r>
              <a:rPr lang="ru-RU" sz="1400" b="1" dirty="0" smtClean="0">
                <a:solidFill>
                  <a:schemeClr val="bg1"/>
                </a:solidFill>
              </a:rPr>
              <a:t>Авторадио,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Наше радио, Ретро </a:t>
            </a:r>
            <a:r>
              <a:rPr lang="en-US" sz="1400" b="1" dirty="0" smtClean="0">
                <a:solidFill>
                  <a:schemeClr val="bg1"/>
                </a:solidFill>
              </a:rPr>
              <a:t>FM</a:t>
            </a:r>
            <a:r>
              <a:rPr lang="ru-RU" sz="1400" b="1" dirty="0" smtClean="0">
                <a:solidFill>
                  <a:schemeClr val="bg1"/>
                </a:solidFill>
              </a:rPr>
              <a:t>, Европа +</a:t>
            </a:r>
            <a:endParaRPr lang="ru-RU" sz="1400" b="1" baseline="-250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82499" y="868254"/>
            <a:ext cx="2165255" cy="16239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688" y="2815715"/>
            <a:ext cx="2843808" cy="209367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147" y="5080144"/>
            <a:ext cx="1953179" cy="1310928"/>
          </a:xfrm>
          <a:prstGeom prst="rect">
            <a:avLst/>
          </a:prstGeom>
          <a:noFill/>
          <a:ln w="9525">
            <a:solidFill>
              <a:schemeClr val="bg1">
                <a:lumMod val="65000"/>
                <a:lumOff val="3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2620" y="4653136"/>
            <a:ext cx="2267527" cy="1781942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3952532" y="1"/>
            <a:ext cx="5193904" cy="33855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МАРКЕТИНГОВАЯ ПОДДЕРЖКА</a:t>
            </a:r>
            <a:endParaRPr lang="ru-RU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0" y="0"/>
            <a:ext cx="4572000" cy="338554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АКТИВНОЕ ПРОДВИЖЕНИЕ ИЗДАНИЙ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20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2206" y="624274"/>
            <a:ext cx="2249066" cy="1963539"/>
          </a:xfrm>
          <a:prstGeom prst="rect">
            <a:avLst/>
          </a:prstGeom>
          <a:noFill/>
          <a:ln w="19050">
            <a:solidFill>
              <a:schemeClr val="bg1">
                <a:lumMod val="65000"/>
                <a:lumOff val="3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5506" y="868254"/>
            <a:ext cx="2165255" cy="162394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695" y="2815715"/>
            <a:ext cx="2843808" cy="209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58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/>
          <p:cNvSpPr txBox="1">
            <a:spLocks noChangeArrowheads="1"/>
          </p:cNvSpPr>
          <p:nvPr/>
        </p:nvSpPr>
        <p:spPr bwMode="auto">
          <a:xfrm>
            <a:off x="190596" y="2383229"/>
            <a:ext cx="2365180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Ольга Мотрий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Директор по продаже рекламы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+38(044) 490 98 80</a:t>
            </a:r>
            <a:endParaRPr lang="en-US" sz="1100" dirty="0" smtClean="0">
              <a:cs typeface="Calibri" pitchFamily="34" charset="0"/>
            </a:endParaRP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+38(067) 246 35 54</a:t>
            </a:r>
          </a:p>
          <a:p>
            <a:pPr eaLnBrk="1" hangingPunct="1">
              <a:defRPr/>
            </a:pPr>
            <a:r>
              <a:rPr lang="en-US" sz="1100" dirty="0" smtClean="0">
                <a:cs typeface="Calibri" pitchFamily="34" charset="0"/>
              </a:rPr>
              <a:t>Olga.Motriy@edipresse.com.ua</a:t>
            </a:r>
            <a:endParaRPr lang="uk-UA" sz="1100" dirty="0" smtClean="0">
              <a:cs typeface="Calibri" pitchFamily="34" charset="0"/>
            </a:endParaRPr>
          </a:p>
        </p:txBody>
      </p:sp>
      <p:sp>
        <p:nvSpPr>
          <p:cNvPr id="3" name="TextBox 16"/>
          <p:cNvSpPr txBox="1">
            <a:spLocks noChangeArrowheads="1"/>
          </p:cNvSpPr>
          <p:nvPr/>
        </p:nvSpPr>
        <p:spPr bwMode="auto">
          <a:xfrm>
            <a:off x="0" y="6604000"/>
            <a:ext cx="914400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076" y="440312"/>
            <a:ext cx="1196636" cy="179495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608" y="3582995"/>
            <a:ext cx="1224136" cy="183008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864" y="3575365"/>
            <a:ext cx="1253566" cy="183771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0232" y="440312"/>
            <a:ext cx="1179899" cy="175805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5067" y="3582997"/>
            <a:ext cx="1230228" cy="184534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12" y="411134"/>
            <a:ext cx="1195471" cy="178722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3" name="TextBox 11"/>
          <p:cNvSpPr txBox="1">
            <a:spLocks noChangeArrowheads="1"/>
          </p:cNvSpPr>
          <p:nvPr/>
        </p:nvSpPr>
        <p:spPr bwMode="auto">
          <a:xfrm>
            <a:off x="3153511" y="2383229"/>
            <a:ext cx="2448272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Оксана Старкова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Руководитель отдела рекламы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(044) 490 98 80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(067) 240 06 08</a:t>
            </a:r>
          </a:p>
          <a:p>
            <a:pPr eaLnBrk="1" hangingPunct="1">
              <a:defRPr/>
            </a:pPr>
            <a:r>
              <a:rPr lang="en-US" sz="1100" dirty="0" smtClean="0">
                <a:cs typeface="Calibri" pitchFamily="34" charset="0"/>
              </a:rPr>
              <a:t>Oksana.Starkova@edipresse.com.ua</a:t>
            </a:r>
            <a:endParaRPr lang="uk-UA" sz="1100" dirty="0" smtClean="0">
              <a:cs typeface="Calibri" pitchFamily="34" charset="0"/>
            </a:endParaRPr>
          </a:p>
        </p:txBody>
      </p:sp>
      <p:sp>
        <p:nvSpPr>
          <p:cNvPr id="14" name="TextBox 11"/>
          <p:cNvSpPr txBox="1">
            <a:spLocks noChangeArrowheads="1"/>
          </p:cNvSpPr>
          <p:nvPr/>
        </p:nvSpPr>
        <p:spPr bwMode="auto">
          <a:xfrm>
            <a:off x="5983497" y="2370736"/>
            <a:ext cx="2548941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Виктория Коршук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Менеджер по рекламе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(044) 490 98 80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+ 38 (</a:t>
            </a:r>
            <a:r>
              <a:rPr lang="ru-RU" sz="1100" dirty="0" smtClean="0"/>
              <a:t>067) 463</a:t>
            </a:r>
            <a:r>
              <a:rPr lang="en-US" sz="1100" dirty="0" smtClean="0"/>
              <a:t> </a:t>
            </a:r>
            <a:r>
              <a:rPr lang="ru-RU" sz="1100" dirty="0" smtClean="0"/>
              <a:t>01</a:t>
            </a:r>
            <a:r>
              <a:rPr lang="en-US" sz="1100" dirty="0" smtClean="0"/>
              <a:t> </a:t>
            </a:r>
            <a:r>
              <a:rPr lang="ru-RU" sz="1100" dirty="0" smtClean="0"/>
              <a:t>37</a:t>
            </a:r>
            <a:endParaRPr lang="en-US" sz="1100" dirty="0" smtClean="0"/>
          </a:p>
          <a:p>
            <a:pPr eaLnBrk="1" hangingPunct="1">
              <a:defRPr/>
            </a:pPr>
            <a:r>
              <a:rPr lang="en-US" sz="1100" dirty="0" smtClean="0"/>
              <a:t>Viktoriya.Korshuk@edipress.com.ua</a:t>
            </a:r>
            <a:endParaRPr lang="ru-RU" sz="1100" dirty="0" smtClean="0"/>
          </a:p>
        </p:txBody>
      </p:sp>
      <p:sp>
        <p:nvSpPr>
          <p:cNvPr id="15" name="TextBox 13"/>
          <p:cNvSpPr txBox="1">
            <a:spLocks noChangeArrowheads="1"/>
          </p:cNvSpPr>
          <p:nvPr/>
        </p:nvSpPr>
        <p:spPr bwMode="auto">
          <a:xfrm>
            <a:off x="3153511" y="5517917"/>
            <a:ext cx="2448272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Наталья Соколова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Менеджер по  рекламе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(044) 490 98 80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(067) 501 61 13</a:t>
            </a:r>
          </a:p>
          <a:p>
            <a:pPr eaLnBrk="1" hangingPunct="1">
              <a:defRPr/>
            </a:pPr>
            <a:r>
              <a:rPr lang="en-US" sz="1100" dirty="0" smtClean="0">
                <a:cs typeface="Calibri" pitchFamily="34" charset="0"/>
              </a:rPr>
              <a:t>Natalya.Sokolova@edipresse.com.ua</a:t>
            </a:r>
            <a:endParaRPr lang="uk-UA" sz="1100" dirty="0" smtClean="0">
              <a:cs typeface="Calibri" pitchFamily="34" charset="0"/>
            </a:endParaRPr>
          </a:p>
        </p:txBody>
      </p:sp>
      <p:sp>
        <p:nvSpPr>
          <p:cNvPr id="16" name="TextBox 13"/>
          <p:cNvSpPr txBox="1">
            <a:spLocks noChangeArrowheads="1"/>
          </p:cNvSpPr>
          <p:nvPr/>
        </p:nvSpPr>
        <p:spPr bwMode="auto">
          <a:xfrm>
            <a:off x="5983498" y="5519288"/>
            <a:ext cx="2548941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Оксана Митковская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Менеджер по  рекламе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(044) 490 98 80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(067) </a:t>
            </a:r>
            <a:r>
              <a:rPr lang="ru-RU" sz="1100" dirty="0" smtClean="0"/>
              <a:t>240</a:t>
            </a:r>
            <a:r>
              <a:rPr lang="en-US" sz="1100" dirty="0" smtClean="0"/>
              <a:t> </a:t>
            </a:r>
            <a:r>
              <a:rPr lang="ru-RU" sz="1100" dirty="0" smtClean="0"/>
              <a:t>11</a:t>
            </a:r>
            <a:r>
              <a:rPr lang="en-US" sz="1100" dirty="0" smtClean="0"/>
              <a:t> </a:t>
            </a:r>
            <a:r>
              <a:rPr lang="ru-RU" sz="1100" dirty="0" smtClean="0"/>
              <a:t>54</a:t>
            </a:r>
          </a:p>
          <a:p>
            <a:pPr>
              <a:defRPr/>
            </a:pPr>
            <a:r>
              <a:rPr lang="en-US" sz="1100" dirty="0" smtClean="0">
                <a:cs typeface="Calibri" pitchFamily="34" charset="0"/>
              </a:rPr>
              <a:t>Oksana.Mitkovskaya@edipresse.com.ua</a:t>
            </a:r>
            <a:endParaRPr lang="uk-UA" sz="1100" dirty="0" smtClean="0">
              <a:cs typeface="Calibri" pitchFamily="34" charset="0"/>
            </a:endParaRP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190596" y="5519288"/>
            <a:ext cx="2365180" cy="938719"/>
          </a:xfrm>
          <a:prstGeom prst="rect">
            <a:avLst/>
          </a:prstGeom>
          <a:solidFill>
            <a:srgbClr val="800000"/>
          </a:solidFill>
          <a:ln>
            <a:solidFill>
              <a:srgbClr val="800000"/>
            </a:solidFill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ru-RU" sz="1100" b="1" dirty="0" smtClean="0">
                <a:cs typeface="Calibri" pitchFamily="34" charset="0"/>
              </a:rPr>
              <a:t>Елена Шинкаренко</a:t>
            </a:r>
          </a:p>
          <a:p>
            <a:pPr eaLnBrk="1" hangingPunct="1">
              <a:defRPr/>
            </a:pPr>
            <a:r>
              <a:rPr lang="ru-RU" sz="1100" dirty="0" smtClean="0">
                <a:cs typeface="Calibri" pitchFamily="34" charset="0"/>
              </a:rPr>
              <a:t>Менеджер по рекламе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тел.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(044) 490 98 80</a:t>
            </a:r>
          </a:p>
          <a:p>
            <a:pPr>
              <a:defRPr/>
            </a:pPr>
            <a:r>
              <a:rPr lang="ru-RU" sz="1100" dirty="0" smtClean="0">
                <a:cs typeface="Calibri" pitchFamily="34" charset="0"/>
              </a:rPr>
              <a:t>моб.</a:t>
            </a:r>
            <a:r>
              <a:rPr lang="en-US" sz="1100" dirty="0" smtClean="0">
                <a:cs typeface="Calibri" pitchFamily="34" charset="0"/>
              </a:rPr>
              <a:t>:</a:t>
            </a:r>
            <a:r>
              <a:rPr lang="ru-RU" sz="1100" dirty="0" smtClean="0">
                <a:cs typeface="Calibri" pitchFamily="34" charset="0"/>
              </a:rPr>
              <a:t>+38 (067) 240 06 10</a:t>
            </a:r>
            <a:endParaRPr lang="en-US" sz="1100" dirty="0" smtClean="0">
              <a:cs typeface="Calibri" pitchFamily="34" charset="0"/>
            </a:endParaRPr>
          </a:p>
          <a:p>
            <a:pPr eaLnBrk="1" hangingPunct="1">
              <a:defRPr/>
            </a:pPr>
            <a:r>
              <a:rPr lang="en-US" sz="1100" dirty="0" smtClean="0">
                <a:cs typeface="Calibri" pitchFamily="34" charset="0"/>
              </a:rPr>
              <a:t>Elena.Shinkarenko@edipresse.com.ua</a:t>
            </a:r>
            <a:endParaRPr lang="uk-UA" sz="1100" dirty="0" smtClean="0">
              <a:cs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90596" y="338554"/>
            <a:ext cx="0" cy="20446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549876" y="351047"/>
            <a:ext cx="0" cy="20321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3153511" y="260648"/>
            <a:ext cx="0" cy="2110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5601783" y="260648"/>
            <a:ext cx="0" cy="2110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0"/>
            <a:ext cx="4572000" cy="338554"/>
          </a:xfrm>
          <a:prstGeom prst="rect">
            <a:avLst/>
          </a:prstGeom>
          <a:solidFill>
            <a:srgbClr val="800000"/>
          </a:solidFill>
          <a:ln>
            <a:solidFill>
              <a:srgbClr val="990033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КОНТАКТЫ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ОТДЕЛА РЕКЛАМЫ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 flipV="1">
            <a:off x="5983498" y="338554"/>
            <a:ext cx="0" cy="20321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V="1">
            <a:off x="8532438" y="260648"/>
            <a:ext cx="0" cy="2110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3952532" y="1"/>
            <a:ext cx="5193904" cy="33855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b="1" dirty="0">
              <a:solidFill>
                <a:srgbClr val="D4B3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>
            <a:off x="3153511" y="3321948"/>
            <a:ext cx="0" cy="2197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5601783" y="3321948"/>
            <a:ext cx="0" cy="2197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5983498" y="3321948"/>
            <a:ext cx="0" cy="22672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8532438" y="3309455"/>
            <a:ext cx="0" cy="220983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>
            <a:off x="2549876" y="3356924"/>
            <a:ext cx="0" cy="21973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190596" y="3356924"/>
            <a:ext cx="0" cy="2160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87391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53" y="187352"/>
            <a:ext cx="8568951" cy="6480720"/>
          </a:xfrm>
          <a:prstGeom prst="rect">
            <a:avLst/>
          </a:prstGeom>
        </p:spPr>
      </p:pic>
      <p:sp>
        <p:nvSpPr>
          <p:cNvPr id="28677" name="TextBox 1"/>
          <p:cNvSpPr txBox="1">
            <a:spLocks noChangeArrowheads="1"/>
          </p:cNvSpPr>
          <p:nvPr/>
        </p:nvSpPr>
        <p:spPr bwMode="auto">
          <a:xfrm>
            <a:off x="1907704" y="2473605"/>
            <a:ext cx="570258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400" b="1" dirty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СПАСИБО ЗА ВНИМАНИЕ</a:t>
            </a:r>
            <a:r>
              <a:rPr lang="ru-RU" sz="1400" b="1" dirty="0" smtClean="0">
                <a:solidFill>
                  <a:srgbClr val="D4B3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!</a:t>
            </a:r>
          </a:p>
          <a:p>
            <a:pPr algn="ctr" eaLnBrk="1" hangingPunct="1"/>
            <a:endParaRPr lang="ru-RU" sz="1400" b="1" dirty="0">
              <a:solidFill>
                <a:srgbClr val="D4B398"/>
              </a:solidFill>
              <a:latin typeface="Bookman Old Style" pitchFamily="18" charset="0"/>
            </a:endParaRPr>
          </a:p>
          <a:p>
            <a:pPr algn="ctr"/>
            <a:r>
              <a:rPr lang="ru-RU" sz="1400" b="1" dirty="0" smtClean="0">
                <a:latin typeface="Bookman Old Style" pitchFamily="18" charset="0"/>
              </a:rPr>
              <a:t>МЫ </a:t>
            </a:r>
            <a:r>
              <a:rPr lang="ru-RU" sz="1400" b="1" dirty="0">
                <a:latin typeface="Bookman Old Style" pitchFamily="18" charset="0"/>
              </a:rPr>
              <a:t>БЛАГОДАРИМ ВАС ЗА ДОВЕРИЕ И </a:t>
            </a:r>
            <a:r>
              <a:rPr lang="ru-RU" sz="1400" b="1" dirty="0" smtClean="0">
                <a:latin typeface="Bookman Old Style" pitchFamily="18" charset="0"/>
              </a:rPr>
              <a:t>СОТРУДНИЧЕСТВО!</a:t>
            </a:r>
          </a:p>
        </p:txBody>
      </p:sp>
      <p:pic>
        <p:nvPicPr>
          <p:cNvPr id="28679" name="Picture 6" descr="D:\My Documents\Natalya.Ershova\MediaKit\NEW_2012\mediakit 2012 Folder\Links\Logo Edipresse_white1.e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2378301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6"/>
          <p:cNvSpPr txBox="1">
            <a:spLocks noChangeArrowheads="1"/>
          </p:cNvSpPr>
          <p:nvPr/>
        </p:nvSpPr>
        <p:spPr bwMode="auto">
          <a:xfrm>
            <a:off x="344453" y="6414072"/>
            <a:ext cx="8568950" cy="254000"/>
          </a:xfrm>
          <a:prstGeom prst="rect">
            <a:avLst/>
          </a:prstGeom>
          <a:solidFill>
            <a:srgbClr val="D4B398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ru-RU" sz="1000" b="1" dirty="0"/>
              <a:t>03680, Киев, ул. Димитрова </a:t>
            </a:r>
            <a:r>
              <a:rPr lang="ru-RU" sz="1000" b="1" dirty="0" smtClean="0"/>
              <a:t>5, </a:t>
            </a:r>
            <a:r>
              <a:rPr lang="ru-RU" sz="1000" b="1" dirty="0"/>
              <a:t>корп. 10а, 3-й этаж, тел: 044.498.9880 · Факс: 044.498.9881 · www.</a:t>
            </a:r>
            <a:r>
              <a:rPr lang="en-US" sz="1000" b="1" dirty="0"/>
              <a:t>EDIPRESSE</a:t>
            </a:r>
            <a:r>
              <a:rPr lang="ru-RU" sz="1000" b="1" dirty="0"/>
              <a:t>.</a:t>
            </a:r>
            <a:r>
              <a:rPr lang="en-US" sz="1000" b="1" dirty="0"/>
              <a:t>ua</a:t>
            </a:r>
            <a:endParaRPr lang="ru-RU" sz="1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3825080"/>
            <a:ext cx="3621323" cy="271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7319</TotalTime>
  <Words>4035</Words>
  <Application>Microsoft Office PowerPoint</Application>
  <PresentationFormat>Экран (4:3)</PresentationFormat>
  <Paragraphs>745</Paragraphs>
  <Slides>24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Edipresse Ukraine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Natalya Ershova</dc:creator>
  <cp:lastModifiedBy>Ekaterina Demina</cp:lastModifiedBy>
  <cp:revision>821</cp:revision>
  <cp:lastPrinted>2012-11-15T09:27:05Z</cp:lastPrinted>
  <dcterms:created xsi:type="dcterms:W3CDTF">2012-02-06T09:33:16Z</dcterms:created>
  <dcterms:modified xsi:type="dcterms:W3CDTF">2013-03-06T16:12:52Z</dcterms:modified>
</cp:coreProperties>
</file>